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39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  <p:sldId id="401" r:id="rId150"/>
    <p:sldId id="402" r:id="rId151"/>
    <p:sldId id="403" r:id="rId152"/>
    <p:sldId id="404" r:id="rId153"/>
    <p:sldId id="405" r:id="rId154"/>
    <p:sldId id="406" r:id="rId155"/>
    <p:sldId id="407" r:id="rId156"/>
    <p:sldId id="408" r:id="rId157"/>
    <p:sldId id="409" r:id="rId158"/>
    <p:sldId id="410" r:id="rId159"/>
    <p:sldId id="411" r:id="rId160"/>
    <p:sldId id="412" r:id="rId161"/>
    <p:sldId id="413" r:id="rId162"/>
    <p:sldId id="414" r:id="rId163"/>
    <p:sldId id="415" r:id="rId164"/>
    <p:sldId id="416" r:id="rId165"/>
    <p:sldId id="417" r:id="rId166"/>
    <p:sldId id="418" r:id="rId167"/>
    <p:sldId id="419" r:id="rId168"/>
    <p:sldId id="420" r:id="rId169"/>
    <p:sldId id="421" r:id="rId170"/>
    <p:sldId id="422" r:id="rId171"/>
    <p:sldId id="423" r:id="rId172"/>
    <p:sldId id="424" r:id="rId173"/>
    <p:sldId id="425" r:id="rId174"/>
    <p:sldId id="426" r:id="rId175"/>
    <p:sldId id="427" r:id="rId176"/>
    <p:sldId id="428" r:id="rId177"/>
    <p:sldId id="429" r:id="rId178"/>
    <p:sldId id="430" r:id="rId179"/>
    <p:sldId id="431" r:id="rId180"/>
    <p:sldId id="432" r:id="rId181"/>
    <p:sldId id="433" r:id="rId182"/>
    <p:sldId id="434" r:id="rId183"/>
    <p:sldId id="435" r:id="rId184"/>
    <p:sldId id="436" r:id="rId185"/>
    <p:sldId id="437" r:id="rId186"/>
    <p:sldId id="438" r:id="rId187"/>
    <p:sldId id="439" r:id="rId188"/>
    <p:sldId id="440" r:id="rId189"/>
    <p:sldId id="441" r:id="rId190"/>
    <p:sldId id="442" r:id="rId191"/>
    <p:sldId id="443" r:id="rId192"/>
    <p:sldId id="444" r:id="rId193"/>
    <p:sldId id="445" r:id="rId194"/>
    <p:sldId id="446" r:id="rId195"/>
    <p:sldId id="447" r:id="rId196"/>
    <p:sldId id="448" r:id="rId197"/>
    <p:sldId id="449" r:id="rId198"/>
    <p:sldId id="450" r:id="rId199"/>
    <p:sldId id="451" r:id="rId200"/>
    <p:sldId id="452" r:id="rId201"/>
    <p:sldId id="453" r:id="rId202"/>
    <p:sldId id="454" r:id="rId203"/>
    <p:sldId id="455" r:id="rId204"/>
    <p:sldId id="456" r:id="rId205"/>
    <p:sldId id="457" r:id="rId206"/>
    <p:sldId id="458" r:id="rId207"/>
    <p:sldId id="459" r:id="rId208"/>
    <p:sldId id="460" r:id="rId209"/>
    <p:sldId id="461" r:id="rId210"/>
    <p:sldId id="462" r:id="rId211"/>
    <p:sldId id="463" r:id="rId212"/>
    <p:sldId id="464" r:id="rId213"/>
    <p:sldId id="465" r:id="rId214"/>
    <p:sldId id="466" r:id="rId215"/>
    <p:sldId id="467" r:id="rId216"/>
    <p:sldId id="468" r:id="rId217"/>
    <p:sldId id="469" r:id="rId218"/>
    <p:sldId id="470" r:id="rId219"/>
    <p:sldId id="471" r:id="rId220"/>
    <p:sldId id="472" r:id="rId221"/>
    <p:sldId id="473" r:id="rId222"/>
    <p:sldId id="474" r:id="rId223"/>
    <p:sldId id="475" r:id="rId224"/>
    <p:sldId id="476" r:id="rId225"/>
    <p:sldId id="477" r:id="rId226"/>
    <p:sldId id="478" r:id="rId227"/>
    <p:sldId id="479" r:id="rId228"/>
    <p:sldId id="480" r:id="rId229"/>
    <p:sldId id="481" r:id="rId230"/>
    <p:sldId id="482" r:id="rId231"/>
    <p:sldId id="483" r:id="rId232"/>
    <p:sldId id="484" r:id="rId233"/>
    <p:sldId id="485" r:id="rId234"/>
    <p:sldId id="486" r:id="rId235"/>
    <p:sldId id="487" r:id="rId236"/>
    <p:sldId id="488" r:id="rId237"/>
    <p:sldId id="489" r:id="rId238"/>
    <p:sldId id="490" r:id="rId239"/>
    <p:sldId id="491" r:id="rId240"/>
    <p:sldId id="492" r:id="rId241"/>
    <p:sldId id="493" r:id="rId242"/>
    <p:sldId id="494" r:id="rId243"/>
    <p:sldId id="495" r:id="rId244"/>
    <p:sldId id="496" r:id="rId245"/>
    <p:sldId id="497" r:id="rId246"/>
    <p:sldId id="498" r:id="rId247"/>
    <p:sldId id="499" r:id="rId248"/>
    <p:sldId id="500" r:id="rId249"/>
    <p:sldId id="501" r:id="rId250"/>
    <p:sldId id="502" r:id="rId251"/>
    <p:sldId id="503" r:id="rId252"/>
    <p:sldId id="504" r:id="rId253"/>
    <p:sldId id="505" r:id="rId254"/>
    <p:sldId id="506" r:id="rId255"/>
    <p:sldId id="507" r:id="rId256"/>
    <p:sldId id="508" r:id="rId257"/>
    <p:sldId id="509" r:id="rId258"/>
    <p:sldId id="510" r:id="rId259"/>
    <p:sldId id="511" r:id="rId260"/>
    <p:sldId id="512" r:id="rId261"/>
    <p:sldId id="513" r:id="rId262"/>
    <p:sldId id="514" r:id="rId263"/>
    <p:sldId id="515" r:id="rId264"/>
    <p:sldId id="516" r:id="rId265"/>
    <p:sldId id="517" r:id="rId266"/>
    <p:sldId id="518" r:id="rId267"/>
    <p:sldId id="519" r:id="rId268"/>
    <p:sldId id="520" r:id="rId269"/>
    <p:sldId id="521" r:id="rId270"/>
    <p:sldId id="522" r:id="rId271"/>
    <p:sldId id="523" r:id="rId272"/>
    <p:sldId id="524" r:id="rId273"/>
    <p:sldId id="525" r:id="rId274"/>
    <p:sldId id="526" r:id="rId275"/>
    <p:sldId id="527" r:id="rId276"/>
    <p:sldId id="528" r:id="rId277"/>
    <p:sldId id="529" r:id="rId278"/>
    <p:sldId id="530" r:id="rId279"/>
    <p:sldId id="531" r:id="rId280"/>
    <p:sldId id="532" r:id="rId281"/>
    <p:sldId id="533" r:id="rId282"/>
    <p:sldId id="534" r:id="rId283"/>
    <p:sldId id="535" r:id="rId284"/>
    <p:sldId id="536" r:id="rId285"/>
    <p:sldId id="537" r:id="rId286"/>
    <p:sldId id="538" r:id="rId287"/>
    <p:sldId id="539" r:id="rId288"/>
    <p:sldId id="540" r:id="rId289"/>
    <p:sldId id="541" r:id="rId290"/>
    <p:sldId id="542" r:id="rId291"/>
    <p:sldId id="543" r:id="rId292"/>
    <p:sldId id="544" r:id="rId293"/>
    <p:sldId id="545" r:id="rId294"/>
    <p:sldId id="546" r:id="rId295"/>
    <p:sldId id="547" r:id="rId296"/>
    <p:sldId id="548" r:id="rId297"/>
    <p:sldId id="549" r:id="rId298"/>
    <p:sldId id="550" r:id="rId299"/>
    <p:sldId id="551" r:id="rId300"/>
    <p:sldId id="552" r:id="rId301"/>
    <p:sldId id="553" r:id="rId302"/>
    <p:sldId id="554" r:id="rId303"/>
    <p:sldId id="555" r:id="rId304"/>
    <p:sldId id="556" r:id="rId305"/>
    <p:sldId id="557" r:id="rId306"/>
    <p:sldId id="558" r:id="rId307"/>
    <p:sldId id="559" r:id="rId308"/>
    <p:sldId id="648" r:id="rId309"/>
    <p:sldId id="562" r:id="rId310"/>
    <p:sldId id="563" r:id="rId311"/>
    <p:sldId id="564" r:id="rId312"/>
    <p:sldId id="565" r:id="rId313"/>
    <p:sldId id="566" r:id="rId314"/>
    <p:sldId id="567" r:id="rId315"/>
    <p:sldId id="568" r:id="rId316"/>
    <p:sldId id="569" r:id="rId317"/>
    <p:sldId id="570" r:id="rId318"/>
    <p:sldId id="571" r:id="rId319"/>
    <p:sldId id="572" r:id="rId320"/>
    <p:sldId id="573" r:id="rId321"/>
    <p:sldId id="574" r:id="rId322"/>
    <p:sldId id="575" r:id="rId323"/>
    <p:sldId id="576" r:id="rId324"/>
    <p:sldId id="577" r:id="rId325"/>
    <p:sldId id="578" r:id="rId326"/>
    <p:sldId id="579" r:id="rId327"/>
    <p:sldId id="580" r:id="rId328"/>
    <p:sldId id="581" r:id="rId329"/>
    <p:sldId id="584" r:id="rId330"/>
    <p:sldId id="585" r:id="rId331"/>
    <p:sldId id="586" r:id="rId332"/>
    <p:sldId id="587" r:id="rId333"/>
    <p:sldId id="588" r:id="rId334"/>
    <p:sldId id="589" r:id="rId335"/>
    <p:sldId id="590" r:id="rId336"/>
    <p:sldId id="591" r:id="rId337"/>
    <p:sldId id="592" r:id="rId338"/>
    <p:sldId id="593" r:id="rId339"/>
    <p:sldId id="594" r:id="rId340"/>
    <p:sldId id="595" r:id="rId341"/>
    <p:sldId id="596" r:id="rId342"/>
    <p:sldId id="597" r:id="rId343"/>
    <p:sldId id="598" r:id="rId344"/>
    <p:sldId id="599" r:id="rId345"/>
    <p:sldId id="600" r:id="rId346"/>
    <p:sldId id="601" r:id="rId347"/>
    <p:sldId id="602" r:id="rId348"/>
    <p:sldId id="603" r:id="rId349"/>
    <p:sldId id="604" r:id="rId350"/>
    <p:sldId id="605" r:id="rId351"/>
    <p:sldId id="606" r:id="rId352"/>
    <p:sldId id="607" r:id="rId353"/>
    <p:sldId id="608" r:id="rId354"/>
    <p:sldId id="609" r:id="rId355"/>
    <p:sldId id="610" r:id="rId356"/>
    <p:sldId id="611" r:id="rId357"/>
    <p:sldId id="612" r:id="rId358"/>
    <p:sldId id="613" r:id="rId359"/>
    <p:sldId id="614" r:id="rId360"/>
    <p:sldId id="615" r:id="rId361"/>
    <p:sldId id="616" r:id="rId362"/>
    <p:sldId id="617" r:id="rId363"/>
    <p:sldId id="618" r:id="rId364"/>
    <p:sldId id="619" r:id="rId365"/>
    <p:sldId id="620" r:id="rId366"/>
    <p:sldId id="621" r:id="rId367"/>
    <p:sldId id="622" r:id="rId368"/>
    <p:sldId id="623" r:id="rId369"/>
    <p:sldId id="624" r:id="rId370"/>
    <p:sldId id="625" r:id="rId371"/>
    <p:sldId id="626" r:id="rId372"/>
    <p:sldId id="627" r:id="rId373"/>
    <p:sldId id="628" r:id="rId374"/>
    <p:sldId id="629" r:id="rId375"/>
    <p:sldId id="630" r:id="rId376"/>
    <p:sldId id="631" r:id="rId377"/>
    <p:sldId id="632" r:id="rId378"/>
    <p:sldId id="633" r:id="rId379"/>
    <p:sldId id="634" r:id="rId380"/>
    <p:sldId id="635" r:id="rId381"/>
    <p:sldId id="636" r:id="rId382"/>
    <p:sldId id="637" r:id="rId383"/>
    <p:sldId id="638" r:id="rId384"/>
    <p:sldId id="639" r:id="rId385"/>
    <p:sldId id="640" r:id="rId386"/>
    <p:sldId id="641" r:id="rId387"/>
    <p:sldId id="642" r:id="rId388"/>
    <p:sldId id="643" r:id="rId389"/>
    <p:sldId id="644" r:id="rId390"/>
    <p:sldId id="645" r:id="rId391"/>
    <p:sldId id="646" r:id="rId392"/>
    <p:sldId id="647" r:id="rId39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8" d="100"/>
          <a:sy n="88" d="100"/>
        </p:scale>
        <p:origin x="466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99" Type="http://schemas.openxmlformats.org/officeDocument/2006/relationships/slide" Target="slides/slide295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324" Type="http://schemas.openxmlformats.org/officeDocument/2006/relationships/slide" Target="slides/slide320.xml"/><Relationship Id="rId366" Type="http://schemas.openxmlformats.org/officeDocument/2006/relationships/slide" Target="slides/slide362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107" Type="http://schemas.openxmlformats.org/officeDocument/2006/relationships/slide" Target="slides/slide103.xml"/><Relationship Id="rId268" Type="http://schemas.openxmlformats.org/officeDocument/2006/relationships/slide" Target="slides/slide264.xml"/><Relationship Id="rId289" Type="http://schemas.openxmlformats.org/officeDocument/2006/relationships/slide" Target="slides/slide285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314" Type="http://schemas.openxmlformats.org/officeDocument/2006/relationships/slide" Target="slides/slide310.xml"/><Relationship Id="rId335" Type="http://schemas.openxmlformats.org/officeDocument/2006/relationships/slide" Target="slides/slide331.xml"/><Relationship Id="rId356" Type="http://schemas.openxmlformats.org/officeDocument/2006/relationships/slide" Target="slides/slide352.xml"/><Relationship Id="rId377" Type="http://schemas.openxmlformats.org/officeDocument/2006/relationships/slide" Target="slides/slide373.xml"/><Relationship Id="rId398" Type="http://schemas.openxmlformats.org/officeDocument/2006/relationships/tableStyles" Target="tableStyles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37" Type="http://schemas.openxmlformats.org/officeDocument/2006/relationships/slide" Target="slides/slide233.xml"/><Relationship Id="rId258" Type="http://schemas.openxmlformats.org/officeDocument/2006/relationships/slide" Target="slides/slide254.xml"/><Relationship Id="rId279" Type="http://schemas.openxmlformats.org/officeDocument/2006/relationships/slide" Target="slides/slide275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304" Type="http://schemas.openxmlformats.org/officeDocument/2006/relationships/slide" Target="slides/slide300.xml"/><Relationship Id="rId325" Type="http://schemas.openxmlformats.org/officeDocument/2006/relationships/slide" Target="slides/slide321.xml"/><Relationship Id="rId346" Type="http://schemas.openxmlformats.org/officeDocument/2006/relationships/slide" Target="slides/slide342.xml"/><Relationship Id="rId367" Type="http://schemas.openxmlformats.org/officeDocument/2006/relationships/slide" Target="slides/slide363.xml"/><Relationship Id="rId388" Type="http://schemas.openxmlformats.org/officeDocument/2006/relationships/slide" Target="slides/slide384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27" Type="http://schemas.openxmlformats.org/officeDocument/2006/relationships/slide" Target="slides/slide223.xml"/><Relationship Id="rId248" Type="http://schemas.openxmlformats.org/officeDocument/2006/relationships/slide" Target="slides/slide244.xml"/><Relationship Id="rId269" Type="http://schemas.openxmlformats.org/officeDocument/2006/relationships/slide" Target="slides/slide265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315" Type="http://schemas.openxmlformats.org/officeDocument/2006/relationships/slide" Target="slides/slide311.xml"/><Relationship Id="rId336" Type="http://schemas.openxmlformats.org/officeDocument/2006/relationships/slide" Target="slides/slide332.xml"/><Relationship Id="rId357" Type="http://schemas.openxmlformats.org/officeDocument/2006/relationships/slide" Target="slides/slide353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slide" Target="slides/slide213.xml"/><Relationship Id="rId378" Type="http://schemas.openxmlformats.org/officeDocument/2006/relationships/slide" Target="slides/slide374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291" Type="http://schemas.openxmlformats.org/officeDocument/2006/relationships/slide" Target="slides/slide287.xml"/><Relationship Id="rId305" Type="http://schemas.openxmlformats.org/officeDocument/2006/relationships/slide" Target="slides/slide301.xml"/><Relationship Id="rId326" Type="http://schemas.openxmlformats.org/officeDocument/2006/relationships/slide" Target="slides/slide322.xml"/><Relationship Id="rId347" Type="http://schemas.openxmlformats.org/officeDocument/2006/relationships/slide" Target="slides/slide343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368" Type="http://schemas.openxmlformats.org/officeDocument/2006/relationships/slide" Target="slides/slide364.xml"/><Relationship Id="rId389" Type="http://schemas.openxmlformats.org/officeDocument/2006/relationships/slide" Target="slides/slide385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slide" Target="slides/slide224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281" Type="http://schemas.openxmlformats.org/officeDocument/2006/relationships/slide" Target="slides/slide277.xml"/><Relationship Id="rId316" Type="http://schemas.openxmlformats.org/officeDocument/2006/relationships/slide" Target="slides/slide312.xml"/><Relationship Id="rId337" Type="http://schemas.openxmlformats.org/officeDocument/2006/relationships/slide" Target="slides/slide333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358" Type="http://schemas.openxmlformats.org/officeDocument/2006/relationships/slide" Target="slides/slide354.xml"/><Relationship Id="rId379" Type="http://schemas.openxmlformats.org/officeDocument/2006/relationships/slide" Target="slides/slide375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slide" Target="slides/slide235.xml"/><Relationship Id="rId390" Type="http://schemas.openxmlformats.org/officeDocument/2006/relationships/slide" Target="slides/slide386.xml"/><Relationship Id="rId250" Type="http://schemas.openxmlformats.org/officeDocument/2006/relationships/slide" Target="slides/slide246.xml"/><Relationship Id="rId271" Type="http://schemas.openxmlformats.org/officeDocument/2006/relationships/slide" Target="slides/slide267.xml"/><Relationship Id="rId292" Type="http://schemas.openxmlformats.org/officeDocument/2006/relationships/slide" Target="slides/slide288.xml"/><Relationship Id="rId306" Type="http://schemas.openxmlformats.org/officeDocument/2006/relationships/slide" Target="slides/slide302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327" Type="http://schemas.openxmlformats.org/officeDocument/2006/relationships/slide" Target="slides/slide323.xml"/><Relationship Id="rId348" Type="http://schemas.openxmlformats.org/officeDocument/2006/relationships/slide" Target="slides/slide344.xml"/><Relationship Id="rId369" Type="http://schemas.openxmlformats.org/officeDocument/2006/relationships/slide" Target="slides/slide365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380" Type="http://schemas.openxmlformats.org/officeDocument/2006/relationships/slide" Target="slides/slide376.xml"/><Relationship Id="rId240" Type="http://schemas.openxmlformats.org/officeDocument/2006/relationships/slide" Target="slides/slide236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317" Type="http://schemas.openxmlformats.org/officeDocument/2006/relationships/slide" Target="slides/slide313.xml"/><Relationship Id="rId338" Type="http://schemas.openxmlformats.org/officeDocument/2006/relationships/slide" Target="slides/slide334.xml"/><Relationship Id="rId359" Type="http://schemas.openxmlformats.org/officeDocument/2006/relationships/slide" Target="slides/slide355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370" Type="http://schemas.openxmlformats.org/officeDocument/2006/relationships/slide" Target="slides/slide366.xml"/><Relationship Id="rId391" Type="http://schemas.openxmlformats.org/officeDocument/2006/relationships/slide" Target="slides/slide387.xml"/><Relationship Id="rId230" Type="http://schemas.openxmlformats.org/officeDocument/2006/relationships/slide" Target="slides/slide226.xml"/><Relationship Id="rId251" Type="http://schemas.openxmlformats.org/officeDocument/2006/relationships/slide" Target="slides/slide247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293" Type="http://schemas.openxmlformats.org/officeDocument/2006/relationships/slide" Target="slides/slide289.xml"/><Relationship Id="rId307" Type="http://schemas.openxmlformats.org/officeDocument/2006/relationships/slide" Target="slides/slide303.xml"/><Relationship Id="rId328" Type="http://schemas.openxmlformats.org/officeDocument/2006/relationships/slide" Target="slides/slide324.xml"/><Relationship Id="rId349" Type="http://schemas.openxmlformats.org/officeDocument/2006/relationships/slide" Target="slides/slide345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360" Type="http://schemas.openxmlformats.org/officeDocument/2006/relationships/slide" Target="slides/slide356.xml"/><Relationship Id="rId381" Type="http://schemas.openxmlformats.org/officeDocument/2006/relationships/slide" Target="slides/slide377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283" Type="http://schemas.openxmlformats.org/officeDocument/2006/relationships/slide" Target="slides/slide279.xml"/><Relationship Id="rId318" Type="http://schemas.openxmlformats.org/officeDocument/2006/relationships/slide" Target="slides/slide314.xml"/><Relationship Id="rId339" Type="http://schemas.openxmlformats.org/officeDocument/2006/relationships/slide" Target="slides/slide335.xml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350" Type="http://schemas.openxmlformats.org/officeDocument/2006/relationships/slide" Target="slides/slide346.xml"/><Relationship Id="rId371" Type="http://schemas.openxmlformats.org/officeDocument/2006/relationships/slide" Target="slides/slide367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392" Type="http://schemas.openxmlformats.org/officeDocument/2006/relationships/slide" Target="slides/slide388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273" Type="http://schemas.openxmlformats.org/officeDocument/2006/relationships/slide" Target="slides/slide269.xml"/><Relationship Id="rId294" Type="http://schemas.openxmlformats.org/officeDocument/2006/relationships/slide" Target="slides/slide290.xml"/><Relationship Id="rId308" Type="http://schemas.openxmlformats.org/officeDocument/2006/relationships/slide" Target="slides/slide304.xml"/><Relationship Id="rId329" Type="http://schemas.openxmlformats.org/officeDocument/2006/relationships/slide" Target="slides/slide325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340" Type="http://schemas.openxmlformats.org/officeDocument/2006/relationships/slide" Target="slides/slide336.xml"/><Relationship Id="rId361" Type="http://schemas.openxmlformats.org/officeDocument/2006/relationships/slide" Target="slides/slide357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382" Type="http://schemas.openxmlformats.org/officeDocument/2006/relationships/slide" Target="slides/slide378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284" Type="http://schemas.openxmlformats.org/officeDocument/2006/relationships/slide" Target="slides/slide280.xml"/><Relationship Id="rId319" Type="http://schemas.openxmlformats.org/officeDocument/2006/relationships/slide" Target="slides/slide315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330" Type="http://schemas.openxmlformats.org/officeDocument/2006/relationships/slide" Target="slides/slide326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351" Type="http://schemas.openxmlformats.org/officeDocument/2006/relationships/slide" Target="slides/slide347.xml"/><Relationship Id="rId372" Type="http://schemas.openxmlformats.org/officeDocument/2006/relationships/slide" Target="slides/slide368.xml"/><Relationship Id="rId393" Type="http://schemas.openxmlformats.org/officeDocument/2006/relationships/slide" Target="slides/slide389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4" Type="http://schemas.openxmlformats.org/officeDocument/2006/relationships/slide" Target="slides/slide270.xml"/><Relationship Id="rId295" Type="http://schemas.openxmlformats.org/officeDocument/2006/relationships/slide" Target="slides/slide291.xml"/><Relationship Id="rId309" Type="http://schemas.openxmlformats.org/officeDocument/2006/relationships/slide" Target="slides/slide305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320" Type="http://schemas.openxmlformats.org/officeDocument/2006/relationships/slide" Target="slides/slide316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341" Type="http://schemas.openxmlformats.org/officeDocument/2006/relationships/slide" Target="slides/slide337.xml"/><Relationship Id="rId362" Type="http://schemas.openxmlformats.org/officeDocument/2006/relationships/slide" Target="slides/slide358.xml"/><Relationship Id="rId383" Type="http://schemas.openxmlformats.org/officeDocument/2006/relationships/slide" Target="slides/slide379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285" Type="http://schemas.openxmlformats.org/officeDocument/2006/relationships/slide" Target="slides/slide28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310" Type="http://schemas.openxmlformats.org/officeDocument/2006/relationships/slide" Target="slides/slide306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331" Type="http://schemas.openxmlformats.org/officeDocument/2006/relationships/slide" Target="slides/slide327.xml"/><Relationship Id="rId352" Type="http://schemas.openxmlformats.org/officeDocument/2006/relationships/slide" Target="slides/slide348.xml"/><Relationship Id="rId373" Type="http://schemas.openxmlformats.org/officeDocument/2006/relationships/slide" Target="slides/slide369.xml"/><Relationship Id="rId39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slide" Target="slides/slide271.xml"/><Relationship Id="rId296" Type="http://schemas.openxmlformats.org/officeDocument/2006/relationships/slide" Target="slides/slide292.xml"/><Relationship Id="rId300" Type="http://schemas.openxmlformats.org/officeDocument/2006/relationships/slide" Target="slides/slide296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321" Type="http://schemas.openxmlformats.org/officeDocument/2006/relationships/slide" Target="slides/slide317.xml"/><Relationship Id="rId342" Type="http://schemas.openxmlformats.org/officeDocument/2006/relationships/slide" Target="slides/slide338.xml"/><Relationship Id="rId363" Type="http://schemas.openxmlformats.org/officeDocument/2006/relationships/slide" Target="slides/slide359.xml"/><Relationship Id="rId384" Type="http://schemas.openxmlformats.org/officeDocument/2006/relationships/slide" Target="slides/slide380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slide" Target="slides/slide282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311" Type="http://schemas.openxmlformats.org/officeDocument/2006/relationships/slide" Target="slides/slide307.xml"/><Relationship Id="rId332" Type="http://schemas.openxmlformats.org/officeDocument/2006/relationships/slide" Target="slides/slide328.xml"/><Relationship Id="rId353" Type="http://schemas.openxmlformats.org/officeDocument/2006/relationships/slide" Target="slides/slide349.xml"/><Relationship Id="rId374" Type="http://schemas.openxmlformats.org/officeDocument/2006/relationships/slide" Target="slides/slide370.xml"/><Relationship Id="rId395" Type="http://schemas.openxmlformats.org/officeDocument/2006/relationships/presProps" Target="presProps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297" Type="http://schemas.openxmlformats.org/officeDocument/2006/relationships/slide" Target="slides/slide293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301" Type="http://schemas.openxmlformats.org/officeDocument/2006/relationships/slide" Target="slides/slide297.xml"/><Relationship Id="rId322" Type="http://schemas.openxmlformats.org/officeDocument/2006/relationships/slide" Target="slides/slide318.xml"/><Relationship Id="rId343" Type="http://schemas.openxmlformats.org/officeDocument/2006/relationships/slide" Target="slides/slide339.xml"/><Relationship Id="rId364" Type="http://schemas.openxmlformats.org/officeDocument/2006/relationships/slide" Target="slides/slide360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385" Type="http://schemas.openxmlformats.org/officeDocument/2006/relationships/slide" Target="slides/slide381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312" Type="http://schemas.openxmlformats.org/officeDocument/2006/relationships/slide" Target="slides/slide308.xml"/><Relationship Id="rId333" Type="http://schemas.openxmlformats.org/officeDocument/2006/relationships/slide" Target="slides/slide329.xml"/><Relationship Id="rId354" Type="http://schemas.openxmlformats.org/officeDocument/2006/relationships/slide" Target="slides/slide350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75" Type="http://schemas.openxmlformats.org/officeDocument/2006/relationships/slide" Target="slides/slide371.xml"/><Relationship Id="rId39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98" Type="http://schemas.openxmlformats.org/officeDocument/2006/relationships/slide" Target="slides/slide294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302" Type="http://schemas.openxmlformats.org/officeDocument/2006/relationships/slide" Target="slides/slide298.xml"/><Relationship Id="rId323" Type="http://schemas.openxmlformats.org/officeDocument/2006/relationships/slide" Target="slides/slide319.xml"/><Relationship Id="rId344" Type="http://schemas.openxmlformats.org/officeDocument/2006/relationships/slide" Target="slides/slide340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365" Type="http://schemas.openxmlformats.org/officeDocument/2006/relationships/slide" Target="slides/slide361.xml"/><Relationship Id="rId386" Type="http://schemas.openxmlformats.org/officeDocument/2006/relationships/slide" Target="slides/slide382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313" Type="http://schemas.openxmlformats.org/officeDocument/2006/relationships/slide" Target="slides/slide309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334" Type="http://schemas.openxmlformats.org/officeDocument/2006/relationships/slide" Target="slides/slide330.xml"/><Relationship Id="rId355" Type="http://schemas.openxmlformats.org/officeDocument/2006/relationships/slide" Target="slides/slide351.xml"/><Relationship Id="rId376" Type="http://schemas.openxmlformats.org/officeDocument/2006/relationships/slide" Target="slides/slide372.xml"/><Relationship Id="rId397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303" Type="http://schemas.openxmlformats.org/officeDocument/2006/relationships/slide" Target="slides/slide299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345" Type="http://schemas.openxmlformats.org/officeDocument/2006/relationships/slide" Target="slides/slide341.xml"/><Relationship Id="rId387" Type="http://schemas.openxmlformats.org/officeDocument/2006/relationships/slide" Target="slides/slide383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ko-KR"/>
  <c:roundedCorners val="0"/>
  <c:style val="2"/>
  <c:chart>
    <c:title>
      <c:tx>
        <c:rich>
          <a:bodyPr rot="0"/>
          <a:lstStyle/>
          <a:p>
            <a:pPr>
              <a:defRPr sz="1862" b="1" strike="noStrike" spc="-1">
                <a:solidFill>
                  <a:srgbClr val="595959"/>
                </a:solidFill>
                <a:latin typeface="Pretendard"/>
                <a:ea typeface="Pretendard"/>
              </a:defRPr>
            </a:pPr>
            <a:r>
              <a:rPr lang="ko-KR" altLang="en-US" sz="1862" b="1" strike="noStrike" spc="-1">
                <a:solidFill>
                  <a:srgbClr val="595959"/>
                </a:solidFill>
                <a:latin typeface="Pretendard"/>
                <a:ea typeface="Pretendard"/>
              </a:rPr>
              <a:t>과제</a:t>
            </a:r>
            <a:r>
              <a:rPr lang="en-US" altLang="ko-KR" sz="1862" b="1" strike="noStrike" spc="-1">
                <a:solidFill>
                  <a:srgbClr val="595959"/>
                </a:solidFill>
                <a:latin typeface="Pretendard"/>
                <a:ea typeface="Pretendard"/>
              </a:rPr>
              <a:t>1</a:t>
            </a:r>
          </a:p>
        </c:rich>
      </c:tx>
      <c:layout/>
      <c:overlay val="0"/>
      <c:spPr>
        <a:noFill/>
        <a:ln>
          <a:noFill/>
        </a:ln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과제1</c:v>
                </c:pt>
              </c:strCache>
            </c:strRef>
          </c:tx>
          <c:spPr>
            <a:solidFill>
              <a:srgbClr val="7173C9"/>
            </a:solidFill>
            <a:ln>
              <a:noFill/>
            </a:ln>
          </c:spPr>
          <c:explosion val="1"/>
          <c:dPt>
            <c:idx val="0"/>
            <c:bubble3D val="0"/>
            <c:spPr>
              <a:solidFill>
                <a:srgbClr val="7173C9"/>
              </a:solidFill>
              <a:ln w="19080">
                <a:solidFill>
                  <a:srgbClr val="FFFFFF"/>
                </a:solidFill>
                <a:round/>
              </a:ln>
            </c:spPr>
            <c:extLst>
              <c:ext xmlns:c16="http://schemas.microsoft.com/office/drawing/2014/chart" uri="{C3380CC4-5D6E-409C-BE32-E72D297353CC}">
                <c16:uniqueId val="{00000001-4DFE-4432-9441-034FE7965DFF}"/>
              </c:ext>
            </c:extLst>
          </c:dPt>
          <c:dPt>
            <c:idx val="1"/>
            <c:bubble3D val="0"/>
            <c:explosion val="2"/>
            <c:spPr>
              <a:solidFill>
                <a:srgbClr val="70558E"/>
              </a:solidFill>
              <a:ln w="19080">
                <a:solidFill>
                  <a:srgbClr val="FFFFFF"/>
                </a:solidFill>
                <a:round/>
              </a:ln>
            </c:spPr>
            <c:extLst>
              <c:ext xmlns:c16="http://schemas.microsoft.com/office/drawing/2014/chart" uri="{C3380CC4-5D6E-409C-BE32-E72D297353CC}">
                <c16:uniqueId val="{00000003-4DFE-4432-9441-034FE7965DFF}"/>
              </c:ext>
            </c:extLst>
          </c:dPt>
          <c:dLbls>
            <c:dLbl>
              <c:idx val="0"/>
              <c:layout/>
              <c:spPr/>
              <c:txPr>
                <a:bodyPr/>
                <a:lstStyle/>
                <a:p>
                  <a:pPr>
                    <a:defRPr sz="1000" b="0" strike="noStrike" spc="-1">
                      <a:solidFill>
                        <a:srgbClr val="000000"/>
                      </a:solidFill>
                      <a:latin typeface="Pretendard"/>
                      <a:ea typeface="Pretendard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1"/>
              <c:separator>
</c:separator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4DFE-4432-9441-034FE7965DFF}"/>
                </c:ext>
              </c:extLst>
            </c:dLbl>
            <c:dLbl>
              <c:idx val="1"/>
              <c:layout/>
              <c:spPr/>
              <c:txPr>
                <a:bodyPr/>
                <a:lstStyle/>
                <a:p>
                  <a:pPr>
                    <a:defRPr sz="1000" b="0" strike="noStrike" spc="-1">
                      <a:solidFill>
                        <a:srgbClr val="000000"/>
                      </a:solidFill>
                      <a:latin typeface="Pretendard"/>
                      <a:ea typeface="Pretendard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1"/>
              <c:separator>
</c:separator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4DFE-4432-9441-034FE7965DFF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1" strike="noStrike" spc="-1">
                    <a:solidFill>
                      <a:srgbClr val="FFFFFF"/>
                    </a:solidFill>
                    <a:latin typeface="Pretendard"/>
                    <a:ea typeface="Pretendard"/>
                  </a:defRPr>
                </a:pPr>
                <a:endParaRPr lang="ko-KR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1"/>
            <c:separator>
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categories</c:f>
              <c:strCache>
                <c:ptCount val="2"/>
                <c:pt idx="0">
                  <c:v>제출</c:v>
                </c:pt>
                <c:pt idx="1">
                  <c:v>미제출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"/>
                <c:pt idx="0">
                  <c:v>15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DFE-4432-9441-034FE7965D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</c:spPr>
    </c:plotArea>
    <c:legend>
      <c:legendPos val="b"/>
      <c:layout/>
      <c:overlay val="0"/>
      <c:spPr>
        <a:noFill/>
        <a:ln>
          <a:noFill/>
        </a:ln>
      </c:spPr>
      <c:txPr>
        <a:bodyPr/>
        <a:lstStyle/>
        <a:p>
          <a:pPr>
            <a:defRPr sz="1197" b="0" strike="noStrike" spc="-1">
              <a:solidFill>
                <a:srgbClr val="595959"/>
              </a:solidFill>
              <a:latin typeface="Pretendard"/>
              <a:ea typeface="Pretendard"/>
            </a:defRPr>
          </a:pPr>
          <a:endParaRPr lang="ko-KR"/>
        </a:p>
      </c:txPr>
    </c:legend>
    <c:plotVisOnly val="1"/>
    <c:dispBlanksAs val="gap"/>
    <c:showDLblsOverMax val="1"/>
  </c:chart>
  <c:spPr>
    <a:noFill/>
    <a:ln w="9360">
      <a:noFill/>
    </a:ln>
  </c:sp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ko-KR"/>
  <c:roundedCorners val="0"/>
  <c:style val="2"/>
  <c:chart>
    <c:title>
      <c:tx>
        <c:rich>
          <a:bodyPr rot="0"/>
          <a:lstStyle/>
          <a:p>
            <a:pPr>
              <a:defRPr sz="1862" b="1" strike="noStrike" spc="-1">
                <a:solidFill>
                  <a:srgbClr val="595959"/>
                </a:solidFill>
                <a:latin typeface="Pretendard"/>
                <a:ea typeface="Pretendard"/>
              </a:defRPr>
            </a:pPr>
            <a:r>
              <a:rPr lang="ko-KR" altLang="en-US" sz="1862" b="1" strike="noStrike" spc="-1">
                <a:solidFill>
                  <a:srgbClr val="595959"/>
                </a:solidFill>
                <a:latin typeface="Pretendard"/>
                <a:ea typeface="Pretendard"/>
              </a:rPr>
              <a:t>과제</a:t>
            </a:r>
            <a:r>
              <a:rPr lang="en-US" altLang="ko-KR" sz="1862" b="1" strike="noStrike" spc="-1">
                <a:solidFill>
                  <a:srgbClr val="595959"/>
                </a:solidFill>
                <a:latin typeface="Pretendard"/>
                <a:ea typeface="Pretendard"/>
              </a:rPr>
              <a:t>2</a:t>
            </a:r>
          </a:p>
        </c:rich>
      </c:tx>
      <c:layout/>
      <c:overlay val="0"/>
      <c:spPr>
        <a:noFill/>
        <a:ln>
          <a:noFill/>
        </a:ln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과제2</c:v>
                </c:pt>
              </c:strCache>
            </c:strRef>
          </c:tx>
          <c:spPr>
            <a:solidFill>
              <a:srgbClr val="7173C9"/>
            </a:solidFill>
            <a:ln>
              <a:noFill/>
            </a:ln>
          </c:spPr>
          <c:dPt>
            <c:idx val="0"/>
            <c:bubble3D val="0"/>
            <c:spPr>
              <a:solidFill>
                <a:srgbClr val="7173C9"/>
              </a:solidFill>
              <a:ln w="19080">
                <a:solidFill>
                  <a:srgbClr val="FFFFFF"/>
                </a:solidFill>
                <a:round/>
              </a:ln>
            </c:spPr>
            <c:extLst>
              <c:ext xmlns:c16="http://schemas.microsoft.com/office/drawing/2014/chart" uri="{C3380CC4-5D6E-409C-BE32-E72D297353CC}">
                <c16:uniqueId val="{00000001-C2CD-46D4-A52D-DEFB9B37EB03}"/>
              </c:ext>
            </c:extLst>
          </c:dPt>
          <c:dPt>
            <c:idx val="1"/>
            <c:bubble3D val="0"/>
            <c:spPr>
              <a:solidFill>
                <a:srgbClr val="70558E"/>
              </a:solidFill>
              <a:ln w="19080">
                <a:solidFill>
                  <a:srgbClr val="FFFFFF"/>
                </a:solidFill>
                <a:round/>
              </a:ln>
            </c:spPr>
            <c:extLst>
              <c:ext xmlns:c16="http://schemas.microsoft.com/office/drawing/2014/chart" uri="{C3380CC4-5D6E-409C-BE32-E72D297353CC}">
                <c16:uniqueId val="{00000003-C2CD-46D4-A52D-DEFB9B37EB03}"/>
              </c:ext>
            </c:extLst>
          </c:dPt>
          <c:dLbls>
            <c:dLbl>
              <c:idx val="0"/>
              <c:spPr/>
              <c:txPr>
                <a:bodyPr/>
                <a:lstStyle/>
                <a:p>
                  <a:pPr>
                    <a:defRPr sz="1400" b="1" strike="noStrike" spc="-1">
                      <a:solidFill>
                        <a:srgbClr val="FFFFFF"/>
                      </a:solidFill>
                      <a:latin typeface="Pretendard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1"/>
              <c:extLst>
                <c:ext xmlns:c16="http://schemas.microsoft.com/office/drawing/2014/chart" uri="{C3380CC4-5D6E-409C-BE32-E72D297353CC}">
                  <c16:uniqueId val="{00000001-C2CD-46D4-A52D-DEFB9B37EB03}"/>
                </c:ext>
              </c:extLst>
            </c:dLbl>
            <c:dLbl>
              <c:idx val="1"/>
              <c:spPr/>
              <c:txPr>
                <a:bodyPr/>
                <a:lstStyle/>
                <a:p>
                  <a:pPr>
                    <a:defRPr sz="1400" b="1" strike="noStrike" spc="-1">
                      <a:solidFill>
                        <a:srgbClr val="FFFFFF"/>
                      </a:solidFill>
                      <a:latin typeface="Pretendard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1"/>
              <c:extLst>
                <c:ext xmlns:c16="http://schemas.microsoft.com/office/drawing/2014/chart" uri="{C3380CC4-5D6E-409C-BE32-E72D297353CC}">
                  <c16:uniqueId val="{00000003-C2CD-46D4-A52D-DEFB9B37EB0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1" strike="noStrike" spc="-1">
                    <a:solidFill>
                      <a:srgbClr val="FFFFFF"/>
                    </a:solidFill>
                    <a:latin typeface="Pretendard"/>
                    <a:ea typeface="Pretendard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1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categories</c:f>
              <c:strCache>
                <c:ptCount val="2"/>
                <c:pt idx="0">
                  <c:v>제출</c:v>
                </c:pt>
                <c:pt idx="1">
                  <c:v>미제출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"/>
                <c:pt idx="0">
                  <c:v>10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2CD-46D4-A52D-DEFB9B37EB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</c:spPr>
    </c:plotArea>
    <c:legend>
      <c:legendPos val="b"/>
      <c:layout/>
      <c:overlay val="0"/>
      <c:spPr>
        <a:noFill/>
        <a:ln>
          <a:noFill/>
        </a:ln>
      </c:spPr>
      <c:txPr>
        <a:bodyPr/>
        <a:lstStyle/>
        <a:p>
          <a:pPr>
            <a:defRPr sz="1197" b="0" strike="noStrike" spc="-1">
              <a:solidFill>
                <a:srgbClr val="595959"/>
              </a:solidFill>
              <a:latin typeface="Pretendard"/>
              <a:ea typeface="Pretendard"/>
            </a:defRPr>
          </a:pPr>
          <a:endParaRPr lang="ko-KR"/>
        </a:p>
      </c:txPr>
    </c:legend>
    <c:plotVisOnly val="1"/>
    <c:dispBlanksAs val="gap"/>
    <c:showDLblsOverMax val="1"/>
  </c:chart>
  <c:spPr>
    <a:noFill/>
    <a:ln w="9360">
      <a:noFill/>
    </a:ln>
  </c:spPr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Pretendard"/>
              </a:rPr>
              <a:t>Click to move the slide</a:t>
            </a: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7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7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7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7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9195751F-81B6-4400-8027-0980BF97B4D9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0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TCNTn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은 여전히 냅두면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0x00~OCR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까지 갔다가 오버플로우되는것을 반복</a:t>
            </a: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OCRn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값과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TCNTn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값이 일치하면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(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비교 매치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) OCn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핀의 출력값이 바뀜</a:t>
            </a: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여기서 출력값이 어떻게 바뀌느냐는 모드마다 다름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.</a:t>
            </a: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비반전 비교 출력모드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(2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번째 그림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) 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경우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,</a:t>
            </a: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HIGH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가 출력되다가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, 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비교 매치에서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OCn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핀에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0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이 출력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.</a:t>
            </a: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TCNTn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이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0xFF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에서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0x00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으로 떨어질 때 다시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HIGH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가 출력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.</a:t>
            </a: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반전 비교 출력모드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(3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번째 그림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)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일 경우</a:t>
            </a: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LOW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가 출력되다가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, 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비교 매치에서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OCn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핀에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1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이 출력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.</a:t>
            </a: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TCNTn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이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0xFF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에서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0x00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으로 떨어질 때 다시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LOW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가 출력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.</a:t>
            </a: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t/>
            </a:r>
            <a:br/>
            <a:endParaRPr lang="en-US" sz="2000" b="0" strike="noStrike" spc="-1">
              <a:latin typeface="Arial"/>
            </a:endParaRPr>
          </a:p>
        </p:txBody>
      </p:sp>
      <p:sp>
        <p:nvSpPr>
          <p:cNvPr id="207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D0CC0C15-9C7B-4D22-A9D6-42E78515358E}" type="slidenum">
              <a:rPr lang="en-US" sz="1200" b="0" strike="noStrike" spc="-1">
                <a:latin typeface="Times New Roman"/>
              </a:rPr>
              <a:t>349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0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TCNTn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은 여전히 냅두면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0x00~OCR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까지 갔다가 오버플로우되는것을 반복</a:t>
            </a: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OCRn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값과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TCNTn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값이 일치하면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(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비교 매치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) OCn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핀의 출력값이 바뀜</a:t>
            </a: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여기서 출력값이 어떻게 바뀌느냐는 모드마다 다름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.</a:t>
            </a: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비반전 비교 출력모드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(2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번째 그림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) 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경우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,</a:t>
            </a: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HIGH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가 출력되다가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, 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비교 매치에서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OCn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핀에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0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이 출력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.</a:t>
            </a: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TCNTn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이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0xFF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에서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0x00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으로 떨어질 때 다시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HIGH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가 출력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.</a:t>
            </a: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반전 비교 출력모드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(3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번째 그림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)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일 경우</a:t>
            </a: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LOW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가 출력되다가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, 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비교 매치에서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OCn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핀에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1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이 출력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.</a:t>
            </a: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TCNTn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이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0xFF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에서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0x00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으로 떨어질 때 다시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LOW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가 출력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.</a:t>
            </a: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t/>
            </a:r>
            <a:br/>
            <a:endParaRPr lang="en-US" sz="2000" b="0" strike="noStrike" spc="-1">
              <a:latin typeface="Arial"/>
            </a:endParaRPr>
          </a:p>
        </p:txBody>
      </p:sp>
      <p:sp>
        <p:nvSpPr>
          <p:cNvPr id="208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1A1CB3B3-CDCF-4359-BD89-2961BE78F5A6}" type="slidenum">
              <a:rPr lang="en-US" sz="1200" b="0" strike="noStrike" spc="-1">
                <a:latin typeface="Times New Roman"/>
              </a:rPr>
              <a:t>350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0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TCNTn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은 여전히 냅두면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0x00~OCR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까지 갔다가 오버플로우되는것을 반복</a:t>
            </a: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OCRn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값과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TCNTn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값이 일치하면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(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비교 매치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) OCn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핀의 출력값이 바뀜</a:t>
            </a: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여기서 출력값이 어떻게 바뀌느냐는 모드마다 다름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.</a:t>
            </a: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비반전 비교 출력모드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(2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번째 그림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) 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경우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,</a:t>
            </a: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HIGH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가 출력되다가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, 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비교 매치에서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OCn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핀에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0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이 출력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.</a:t>
            </a: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TCNTn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이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0xFF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에서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0x00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으로 떨어질 때 다시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HIGH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가 출력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.</a:t>
            </a: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반전 비교 출력모드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(3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번째 그림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)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일 경우</a:t>
            </a: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LOW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가 출력되다가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, 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비교 매치에서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OCn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핀에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1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이 출력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.</a:t>
            </a: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TCNTn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이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0xFF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에서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0x00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으로 떨어질 때 다시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LOW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가 출력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.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08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26CE100-0CC8-4968-B6C1-0E183047BA76}" type="slidenum">
              <a:rPr lang="en-US" sz="1200" b="0" strike="noStrike" spc="-1">
                <a:latin typeface="Times New Roman"/>
              </a:rPr>
              <a:t>351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0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TCNTn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은 여전히 냅두면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0x00~OCR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까지 갔다가 오버플로우되는것을 반복</a:t>
            </a: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OCRn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값과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TCNTn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값이 일치하면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(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비교 매치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) OCn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핀의 출력값이 바뀜</a:t>
            </a: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여기서 출력값이 어떻게 바뀌느냐는 모드마다 다름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.</a:t>
            </a: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비반전 비교 출력모드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(2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번째 그림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) 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경우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,</a:t>
            </a: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HIGH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가 출력되다가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, 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비교 매치에서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OCn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핀에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0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이 출력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.</a:t>
            </a: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TCNTn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이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0xFF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에서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0x00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으로 떨어질 때 다시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HIGH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가 출력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.</a:t>
            </a: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반전 비교 출력모드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(3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번째 그림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)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일 경우</a:t>
            </a: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LOW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가 출력되다가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, 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비교 매치에서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OCn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핀에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1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이 출력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.</a:t>
            </a: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TCNTn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이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0xFF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에서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0x00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으로 떨어질 때 다시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LOW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가 출력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.</a:t>
            </a: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t/>
            </a:r>
            <a:br/>
            <a:endParaRPr lang="en-US" sz="2000" b="0" strike="noStrike" spc="-1">
              <a:latin typeface="Arial"/>
            </a:endParaRPr>
          </a:p>
        </p:txBody>
      </p:sp>
      <p:sp>
        <p:nvSpPr>
          <p:cNvPr id="208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F72AF1D-090C-4F51-96EE-1E66B3816931}" type="slidenum">
              <a:rPr lang="en-US" sz="1200" b="0" strike="noStrike" spc="-1">
                <a:latin typeface="Times New Roman"/>
              </a:rPr>
              <a:t>359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0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8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D2FDF66-E67E-463F-ADE2-A02FE8992ADC}" type="slidenum">
              <a:rPr lang="en-US" sz="1200" b="0" strike="noStrike" spc="-1">
                <a:latin typeface="Times New Roman"/>
              </a:rPr>
              <a:t>361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0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TCNTn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은 여전히 냅두면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0x00~OCR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까지 갔다가 오버플로우되는것을 반복</a:t>
            </a: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OCRn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값과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TCNTn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값이 일치하면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(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비교 매치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) OCn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핀의 출력값이 바뀜</a:t>
            </a: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여기서 출력값이 어떻게 바뀌느냐는 모드마다 다름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.</a:t>
            </a: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비반전 비교 출력모드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(2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번째 그림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) 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경우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,</a:t>
            </a: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HIGH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가 출력되다가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, 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비교 매치에서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OCn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핀에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0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이 출력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.</a:t>
            </a: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TCNTn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이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0xFF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에서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0x00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으로 떨어질 때 다시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HIGH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가 출력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.</a:t>
            </a: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반전 비교 출력모드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(3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번째 그림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)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일 경우</a:t>
            </a: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LOW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가 출력되다가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, 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비교 매치에서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OCn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핀에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1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이 출력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.</a:t>
            </a: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TCNTn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이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0xFF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에서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0x00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으로 떨어질 때 다시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LOW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가 출력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.</a:t>
            </a: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t/>
            </a:r>
            <a:br/>
            <a:endParaRPr lang="en-US" sz="2000" b="0" strike="noStrike" spc="-1">
              <a:latin typeface="Arial"/>
            </a:endParaRPr>
          </a:p>
        </p:txBody>
      </p:sp>
      <p:sp>
        <p:nvSpPr>
          <p:cNvPr id="209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DEDB76D-9988-4DF9-A6DE-8071162456F8}" type="slidenum">
              <a:rPr lang="en-US" sz="1200" b="0" strike="noStrike" spc="-1">
                <a:latin typeface="Times New Roman"/>
              </a:rPr>
              <a:t>362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0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TCNTn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은 여전히 냅두면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0x00~OCR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까지 갔다가 오버플로우되는것을 반복</a:t>
            </a: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OCRn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값과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TCNTn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값이 일치하면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(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비교 매치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) OCn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핀의 출력값이 바뀜</a:t>
            </a: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여기서 출력값이 어떻게 바뀌느냐는 모드마다 다름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.</a:t>
            </a: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비반전 비교 출력모드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(2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번째 그림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) 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경우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,</a:t>
            </a: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HIGH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가 출력되다가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, 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비교 매치에서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OCn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핀에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0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이 출력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.</a:t>
            </a: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TCNTn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이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0xFF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에서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0x00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으로 떨어질 때 다시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HIGH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가 출력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.</a:t>
            </a: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반전 비교 출력모드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(3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번째 그림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)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일 경우</a:t>
            </a: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LOW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가 출력되다가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, 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비교 매치에서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OCn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핀에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1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이 출력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.</a:t>
            </a: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TCNTn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이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0xFF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에서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0x00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으로 떨어질 때 다시 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LOW</a:t>
            </a:r>
            <a:r>
              <a:rPr lang="ko-KR" sz="2000" b="0" strike="noStrike" spc="-1">
                <a:solidFill>
                  <a:srgbClr val="24292F"/>
                </a:solidFill>
                <a:latin typeface="-apple-system"/>
              </a:rPr>
              <a:t>가 출력</a:t>
            </a:r>
            <a:r>
              <a:rPr lang="en-US" sz="2000" b="0" strike="noStrike" spc="-1">
                <a:solidFill>
                  <a:srgbClr val="24292F"/>
                </a:solidFill>
                <a:latin typeface="-apple-system"/>
              </a:rPr>
              <a:t>.</a:t>
            </a: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tabLst>
                <a:tab pos="0" algn="l"/>
              </a:tabLst>
            </a:pPr>
            <a:r>
              <a:t/>
            </a:r>
            <a:br/>
            <a:endParaRPr lang="en-US" sz="2000" b="0" strike="noStrike" spc="-1">
              <a:latin typeface="Arial"/>
            </a:endParaRPr>
          </a:p>
        </p:txBody>
      </p:sp>
      <p:sp>
        <p:nvSpPr>
          <p:cNvPr id="209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76EBFAD-D781-42A0-9F8D-8F1E113D9A4B}" type="slidenum">
              <a:rPr lang="en-US" sz="1200" b="0" strike="noStrike" spc="-1">
                <a:latin typeface="Times New Roman"/>
              </a:rPr>
              <a:t>363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0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9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00277D0-F8D6-449B-B7FB-4B3CD523ABD9}" type="slidenum">
              <a:rPr lang="en-US" sz="1200" b="0" strike="noStrike" spc="-1">
                <a:latin typeface="Times New Roman"/>
              </a:rPr>
              <a:t>368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Pretendard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Pretendard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12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Pretendard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16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16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Pretendard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D7DFAC0-95BB-45C1-92DD-AF36347C55C7}" type="datetime">
              <a:rPr lang="en-US" sz="1200" b="0" strike="noStrike" spc="-1">
                <a:solidFill>
                  <a:srgbClr val="8B8B8B"/>
                </a:solidFill>
                <a:latin typeface="Pretendard"/>
                <a:ea typeface="Pretendard"/>
              </a:rPr>
              <a:t>10/8/2022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16E8D7D3-3C4F-45C6-8BB1-67A048408210}" type="slidenum">
              <a:rPr lang="en-US" sz="1200" b="0" strike="noStrike" spc="-1">
                <a:solidFill>
                  <a:srgbClr val="8B8B8B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3" name="CustomShape 4"/>
          <p:cNvSpPr/>
          <p:nvPr/>
        </p:nvSpPr>
        <p:spPr>
          <a:xfrm>
            <a:off x="9993240" y="6586200"/>
            <a:ext cx="2182320" cy="22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900" b="0" strike="noStrike" spc="-1">
                <a:solidFill>
                  <a:srgbClr val="262626"/>
                </a:solidFill>
                <a:latin typeface="Arial"/>
                <a:ea typeface="Pretendard"/>
              </a:rPr>
              <a:t>ⓒSaebyeol Yu. Saebyeol’s PowerPoint</a:t>
            </a:r>
            <a:endParaRPr lang="en-US" sz="900" b="0" strike="noStrike" spc="-1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Pretendard"/>
              </a:rPr>
              <a:t>Click to edit the title text format</a:t>
            </a: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Pretendard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Pretendard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Pretendard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Pretendard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Pretendard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Pretendard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Pretendard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DAE76">
                <a:alpha val="90196"/>
              </a:srgbClr>
            </a:gs>
            <a:gs pos="100000">
              <a:srgbClr val="FA9694">
                <a:alpha val="8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A69B214-1027-40DB-BBC7-F9ABC01F3774}" type="datetime">
              <a:rPr lang="en-US" sz="1200" b="0" strike="noStrike" spc="-1">
                <a:solidFill>
                  <a:srgbClr val="8B8B8B"/>
                </a:solidFill>
                <a:latin typeface="Pretendard"/>
                <a:ea typeface="Pretendard"/>
              </a:rPr>
              <a:t>10/8/2022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CAD7A0D3-3660-4FA4-A4FD-8CDF9D959A8D}" type="slidenum">
              <a:rPr lang="en-US" sz="1200" b="0" strike="noStrike" spc="-1">
                <a:solidFill>
                  <a:srgbClr val="8B8B8B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5" name="CustomShape 4"/>
          <p:cNvSpPr/>
          <p:nvPr/>
        </p:nvSpPr>
        <p:spPr>
          <a:xfrm>
            <a:off x="9993240" y="6586200"/>
            <a:ext cx="2182320" cy="22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900" b="0" strike="noStrike" spc="-1">
                <a:solidFill>
                  <a:srgbClr val="404040"/>
                </a:solidFill>
                <a:latin typeface="Arial"/>
                <a:ea typeface="Pretendard"/>
              </a:rPr>
              <a:t>ⓒSaebyeol Yu. Saebyeol’s PowerPoint</a:t>
            </a:r>
            <a:endParaRPr lang="en-US" sz="900" b="0" strike="noStrike" spc="-1">
              <a:latin typeface="Arial"/>
            </a:endParaRPr>
          </a:p>
        </p:txBody>
      </p:sp>
      <p:sp>
        <p:nvSpPr>
          <p:cNvPr id="46" name="CustomShape 5"/>
          <p:cNvSpPr/>
          <p:nvPr/>
        </p:nvSpPr>
        <p:spPr>
          <a:xfrm>
            <a:off x="320760" y="317520"/>
            <a:ext cx="11540520" cy="6243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Line 6"/>
          <p:cNvSpPr/>
          <p:nvPr/>
        </p:nvSpPr>
        <p:spPr>
          <a:xfrm>
            <a:off x="583920" y="1333440"/>
            <a:ext cx="1099836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Pretendard"/>
              </a:rPr>
              <a:t>Click to edit the title text format</a:t>
            </a:r>
          </a:p>
        </p:txBody>
      </p:sp>
      <p:sp>
        <p:nvSpPr>
          <p:cNvPr id="49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Pretendard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Pretendard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Pretendard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Pretendard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Pretendard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Pretendard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Pretendard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sz="4400" b="0" strike="noStrike" spc="-1">
                <a:solidFill>
                  <a:srgbClr val="000000"/>
                </a:solidFill>
                <a:latin typeface="Pretendard ExtraBold"/>
                <a:ea typeface="Pretendard ExtraBold"/>
              </a:rPr>
              <a:t>마스터 제목 스타일 편집</a:t>
            </a:r>
            <a:endParaRPr lang="en-US" sz="44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ko-KR" sz="2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마스터 텍스트 스타일을 편집하려면 클릭</a:t>
            </a:r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ko-KR" sz="24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두 번째 수준</a:t>
            </a:r>
            <a:endParaRPr lang="en-US" sz="2400" b="0" strike="noStrike" spc="-1">
              <a:solidFill>
                <a:srgbClr val="000000"/>
              </a:solidFill>
              <a:latin typeface="Pretendard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ko-KR" sz="20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세 번째 수준</a:t>
            </a:r>
            <a:endParaRPr lang="en-US" sz="2000" b="0" strike="noStrike" spc="-1">
              <a:solidFill>
                <a:srgbClr val="000000"/>
              </a:solidFill>
              <a:latin typeface="Pretendard"/>
            </a:endParaRP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ko-KR" sz="1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네 번째 수준</a:t>
            </a:r>
            <a:endParaRPr lang="en-US" sz="1800" b="0" strike="noStrike" spc="-1">
              <a:solidFill>
                <a:srgbClr val="000000"/>
              </a:solidFill>
              <a:latin typeface="Pretendard"/>
            </a:endParaRP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ko-KR" sz="1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다섯 번째 수준</a:t>
            </a:r>
            <a:endParaRPr lang="en-US" sz="18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CEBBF150-C8C0-41A1-8B3C-8D74D892DE30}" type="datetime">
              <a:rPr lang="en-US" sz="1200" b="0" strike="noStrike" spc="-1">
                <a:solidFill>
                  <a:srgbClr val="8B8B8B"/>
                </a:solidFill>
                <a:latin typeface="Pretendard"/>
                <a:ea typeface="Pretendard"/>
              </a:rPr>
              <a:t>10/8/2022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198711D1-0576-4BF4-8870-8CCC974E3B58}" type="slidenum">
              <a:rPr lang="en-US" sz="1200" b="0" strike="noStrike" spc="-1">
                <a:solidFill>
                  <a:srgbClr val="8B8B8B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ko-KR" sz="6000" b="0" strike="noStrike" spc="-1">
                <a:solidFill>
                  <a:srgbClr val="000000"/>
                </a:solidFill>
                <a:latin typeface="Pretendard ExtraBold"/>
                <a:ea typeface="Pretendard ExtraBold"/>
              </a:rPr>
              <a:t>마스터 제목 스타일 편집</a:t>
            </a:r>
            <a:endParaRPr lang="en-US" sz="60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21EAD1BA-26B2-4C44-9E8F-4A92E51CD4BE}" type="datetime">
              <a:rPr lang="en-US" sz="1200" b="0" strike="noStrike" spc="-1">
                <a:solidFill>
                  <a:srgbClr val="8B8B8B"/>
                </a:solidFill>
                <a:latin typeface="Pretendard"/>
                <a:ea typeface="Pretendard"/>
              </a:rPr>
              <a:t>10/8/2022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64DFDFC-1F68-4EAD-8858-617A69977C81}" type="slidenum">
              <a:rPr lang="en-US" sz="1200" b="0" strike="noStrike" spc="-1">
                <a:solidFill>
                  <a:srgbClr val="8B8B8B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Pretendard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Pretendard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Pretendard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Pretendard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Pretendard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Pretendard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Pretendard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8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8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8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3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3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3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3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3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8.png"/><Relationship Id="rId4" Type="http://schemas.openxmlformats.org/officeDocument/2006/relationships/image" Target="../media/image6.png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3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3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3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13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3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3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3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6.png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7.png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gif"/><Relationship Id="rId1" Type="http://schemas.openxmlformats.org/officeDocument/2006/relationships/slideLayout" Target="../slideLayouts/slideLayout13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gif"/><Relationship Id="rId1" Type="http://schemas.openxmlformats.org/officeDocument/2006/relationships/slideLayout" Target="../slideLayouts/slideLayout13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13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gif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3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4.png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5.png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6.png"/><Relationship Id="rId4" Type="http://schemas.openxmlformats.org/officeDocument/2006/relationships/image" Target="../media/image85.png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7.png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3.png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3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3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3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3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3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3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okwi.com/projects/340485215288820307" TargetMode="Externa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png"/><Relationship Id="rId5" Type="http://schemas.openxmlformats.org/officeDocument/2006/relationships/image" Target="../media/image45.png"/><Relationship Id="rId4" Type="http://schemas.openxmlformats.org/officeDocument/2006/relationships/image" Target="../media/image5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8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2915640" y="2363760"/>
            <a:ext cx="6288120" cy="2000880"/>
          </a:xfrm>
          <a:prstGeom prst="rect">
            <a:avLst/>
          </a:prstGeom>
          <a:noFill/>
          <a:ln w="165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2"/>
          <p:cNvSpPr/>
          <p:nvPr/>
        </p:nvSpPr>
        <p:spPr>
          <a:xfrm>
            <a:off x="3315240" y="2790000"/>
            <a:ext cx="54892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0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MCU SEMINAR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176" name="CustomShape 3"/>
          <p:cNvSpPr/>
          <p:nvPr/>
        </p:nvSpPr>
        <p:spPr>
          <a:xfrm>
            <a:off x="6866280" y="4497840"/>
            <a:ext cx="25502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17 </a:t>
            </a:r>
            <a:r>
              <a:rPr lang="ko-KR" sz="18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전자 유종상 </a:t>
            </a:r>
            <a:r>
              <a:rPr lang="en-US" sz="18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(25</a:t>
            </a:r>
            <a:r>
              <a:rPr lang="ko-KR" sz="18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기</a:t>
            </a:r>
            <a:r>
              <a:rPr lang="en-US" sz="18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7" name="CustomShape 4"/>
          <p:cNvSpPr/>
          <p:nvPr/>
        </p:nvSpPr>
        <p:spPr>
          <a:xfrm>
            <a:off x="2757240" y="1861560"/>
            <a:ext cx="461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2022</a:t>
            </a:r>
            <a:r>
              <a:rPr lang="ko-KR" sz="18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년 </a:t>
            </a:r>
            <a:r>
              <a:rPr lang="en-US" sz="18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RATS FRESHMAN MCU SEMINAR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8" name="CustomShape 5"/>
          <p:cNvSpPr/>
          <p:nvPr/>
        </p:nvSpPr>
        <p:spPr>
          <a:xfrm>
            <a:off x="8083440" y="3620880"/>
            <a:ext cx="8607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Part.1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3984120" y="2767320"/>
            <a:ext cx="42228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Moore Machine?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498600" y="383760"/>
            <a:ext cx="27612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FSM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CustomShape 1"/>
          <p:cNvSpPr/>
          <p:nvPr/>
        </p:nvSpPr>
        <p:spPr>
          <a:xfrm>
            <a:off x="2915640" y="2363760"/>
            <a:ext cx="6288120" cy="2000880"/>
          </a:xfrm>
          <a:prstGeom prst="rect">
            <a:avLst/>
          </a:prstGeom>
          <a:noFill/>
          <a:ln w="165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3" name="CustomShape 2"/>
          <p:cNvSpPr/>
          <p:nvPr/>
        </p:nvSpPr>
        <p:spPr>
          <a:xfrm>
            <a:off x="3771000" y="2790000"/>
            <a:ext cx="457776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0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THANK YOU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704" name="CustomShape 3"/>
          <p:cNvSpPr/>
          <p:nvPr/>
        </p:nvSpPr>
        <p:spPr>
          <a:xfrm>
            <a:off x="2837520" y="1861560"/>
            <a:ext cx="39466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2022</a:t>
            </a:r>
            <a:r>
              <a:rPr lang="ko-KR" sz="18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년 </a:t>
            </a:r>
            <a:r>
              <a:rPr lang="en-US" sz="18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RATS SUMMER VACATION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05" name="CustomShape 4"/>
          <p:cNvSpPr/>
          <p:nvPr/>
        </p:nvSpPr>
        <p:spPr>
          <a:xfrm>
            <a:off x="6866280" y="4497840"/>
            <a:ext cx="25502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17 </a:t>
            </a:r>
            <a:r>
              <a:rPr lang="ko-KR" sz="18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전자 유종상 </a:t>
            </a:r>
            <a:r>
              <a:rPr lang="en-US" sz="18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(25</a:t>
            </a:r>
            <a:r>
              <a:rPr lang="ko-KR" sz="18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기</a:t>
            </a:r>
            <a:r>
              <a:rPr lang="en-US" sz="18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)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CustomShape 1"/>
          <p:cNvSpPr/>
          <p:nvPr/>
        </p:nvSpPr>
        <p:spPr>
          <a:xfrm>
            <a:off x="2915640" y="2363760"/>
            <a:ext cx="6288120" cy="2000880"/>
          </a:xfrm>
          <a:prstGeom prst="rect">
            <a:avLst/>
          </a:prstGeom>
          <a:noFill/>
          <a:ln w="165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7" name="CustomShape 2"/>
          <p:cNvSpPr/>
          <p:nvPr/>
        </p:nvSpPr>
        <p:spPr>
          <a:xfrm>
            <a:off x="3315240" y="2790000"/>
            <a:ext cx="54892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60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MCU SEMINAR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708" name="CustomShape 3"/>
          <p:cNvSpPr/>
          <p:nvPr/>
        </p:nvSpPr>
        <p:spPr>
          <a:xfrm>
            <a:off x="6866280" y="4497840"/>
            <a:ext cx="25502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18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17 </a:t>
            </a:r>
            <a:r>
              <a:rPr lang="ko-KR" sz="18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전자 유종상 </a:t>
            </a:r>
            <a:r>
              <a:rPr lang="en-US" sz="18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(25</a:t>
            </a:r>
            <a:r>
              <a:rPr lang="ko-KR" sz="18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기</a:t>
            </a:r>
            <a:r>
              <a:rPr lang="en-US" sz="18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09" name="CustomShape 4"/>
          <p:cNvSpPr/>
          <p:nvPr/>
        </p:nvSpPr>
        <p:spPr>
          <a:xfrm>
            <a:off x="2757240" y="1861560"/>
            <a:ext cx="461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18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2022</a:t>
            </a:r>
            <a:r>
              <a:rPr lang="ko-KR" sz="18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년 </a:t>
            </a:r>
            <a:r>
              <a:rPr lang="en-US" sz="18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RATS FRESHMAN MCU SEMINAR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10" name="CustomShape 5"/>
          <p:cNvSpPr/>
          <p:nvPr/>
        </p:nvSpPr>
        <p:spPr>
          <a:xfrm>
            <a:off x="8083440" y="3620880"/>
            <a:ext cx="8607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8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Part.2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DAE76">
                <a:alpha val="90196"/>
              </a:srgbClr>
            </a:gs>
            <a:gs pos="100000">
              <a:srgbClr val="FA9694">
                <a:alpha val="8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CustomShape 1"/>
          <p:cNvSpPr/>
          <p:nvPr/>
        </p:nvSpPr>
        <p:spPr>
          <a:xfrm>
            <a:off x="604080" y="1337760"/>
            <a:ext cx="412560" cy="13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t/>
            </a:r>
            <a:br/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 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712" name="CustomShape 2"/>
          <p:cNvSpPr/>
          <p:nvPr/>
        </p:nvSpPr>
        <p:spPr>
          <a:xfrm>
            <a:off x="810360" y="4353840"/>
            <a:ext cx="1025352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RATS Github</a:t>
            </a:r>
            <a:r>
              <a:rPr lang="ko-KR" sz="24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에 가시면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ko-KR" sz="24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해당 자료의 원본격의 </a:t>
            </a:r>
            <a:r>
              <a:rPr lang="en-US" sz="24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Markdown</a:t>
            </a:r>
            <a:r>
              <a:rPr lang="ko-KR" sz="24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문서가 있습니다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PPT </a:t>
            </a:r>
            <a:r>
              <a:rPr lang="ko-KR" sz="24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상엔 생략한 부분도 있으니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ko-KR" sz="24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관심있으면 참고 바랍니다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713" name="CustomShape 3"/>
          <p:cNvSpPr/>
          <p:nvPr/>
        </p:nvSpPr>
        <p:spPr>
          <a:xfrm>
            <a:off x="1244520" y="565200"/>
            <a:ext cx="121140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ko-KR" sz="4400" b="1" strike="noStrike" spc="-1">
                <a:solidFill>
                  <a:srgbClr val="595959"/>
                </a:solidFill>
                <a:latin typeface="Pretendard"/>
                <a:ea typeface="Pretendard"/>
              </a:rPr>
              <a:t>원본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714" name="그림 4"/>
          <p:cNvPicPr/>
          <p:nvPr/>
        </p:nvPicPr>
        <p:blipFill>
          <a:blip r:embed="rId2"/>
          <a:stretch/>
        </p:blipFill>
        <p:spPr>
          <a:xfrm>
            <a:off x="7873560" y="1536120"/>
            <a:ext cx="3507840" cy="3507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DAE76">
                <a:alpha val="90196"/>
              </a:srgbClr>
            </a:gs>
            <a:gs pos="100000">
              <a:srgbClr val="FA9694">
                <a:alpha val="8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CustomShape 1"/>
          <p:cNvSpPr/>
          <p:nvPr/>
        </p:nvSpPr>
        <p:spPr>
          <a:xfrm>
            <a:off x="1278360" y="1612440"/>
            <a:ext cx="1063440" cy="645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6" name="CustomShape 2"/>
          <p:cNvSpPr/>
          <p:nvPr/>
        </p:nvSpPr>
        <p:spPr>
          <a:xfrm>
            <a:off x="2688120" y="1612440"/>
            <a:ext cx="7502760" cy="645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7" name="CustomShape 3"/>
          <p:cNvSpPr/>
          <p:nvPr/>
        </p:nvSpPr>
        <p:spPr>
          <a:xfrm>
            <a:off x="1289160" y="1566720"/>
            <a:ext cx="11127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>
                <a:solidFill>
                  <a:srgbClr val="FFFFFF"/>
                </a:solidFill>
                <a:latin typeface="Pretendard"/>
                <a:ea typeface="Pretendard"/>
              </a:rPr>
              <a:t>01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718" name="CustomShape 4"/>
          <p:cNvSpPr/>
          <p:nvPr/>
        </p:nvSpPr>
        <p:spPr>
          <a:xfrm>
            <a:off x="2945160" y="1617840"/>
            <a:ext cx="349884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51">
                <a:solidFill>
                  <a:srgbClr val="FFFFFF"/>
                </a:solidFill>
                <a:latin typeface="Pretendard ExtraBold"/>
                <a:ea typeface="Pretendard ExtraBold"/>
              </a:rPr>
              <a:t>Basic knowledge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719" name="CustomShape 5"/>
          <p:cNvSpPr/>
          <p:nvPr/>
        </p:nvSpPr>
        <p:spPr>
          <a:xfrm>
            <a:off x="1278360" y="2367000"/>
            <a:ext cx="1063440" cy="645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0" name="CustomShape 6"/>
          <p:cNvSpPr/>
          <p:nvPr/>
        </p:nvSpPr>
        <p:spPr>
          <a:xfrm>
            <a:off x="2688120" y="2367000"/>
            <a:ext cx="7502760" cy="645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1" name="CustomShape 7"/>
          <p:cNvSpPr/>
          <p:nvPr/>
        </p:nvSpPr>
        <p:spPr>
          <a:xfrm>
            <a:off x="1289160" y="2354040"/>
            <a:ext cx="10526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>
                <a:solidFill>
                  <a:srgbClr val="FFFFFF"/>
                </a:solidFill>
                <a:latin typeface="Pretendard"/>
                <a:ea typeface="Pretendard"/>
              </a:rPr>
              <a:t>02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722" name="CustomShape 8"/>
          <p:cNvSpPr/>
          <p:nvPr/>
        </p:nvSpPr>
        <p:spPr>
          <a:xfrm>
            <a:off x="2945160" y="2359440"/>
            <a:ext cx="56289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51">
                <a:solidFill>
                  <a:srgbClr val="FFFFFF"/>
                </a:solidFill>
                <a:latin typeface="Pretendard ExtraBold"/>
                <a:ea typeface="Pretendard ExtraBold"/>
              </a:rPr>
              <a:t>Part.1 Review : GPIO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723" name="CustomShape 9"/>
          <p:cNvSpPr/>
          <p:nvPr/>
        </p:nvSpPr>
        <p:spPr>
          <a:xfrm>
            <a:off x="1278360" y="3121200"/>
            <a:ext cx="1063440" cy="6458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4" name="CustomShape 10"/>
          <p:cNvSpPr/>
          <p:nvPr/>
        </p:nvSpPr>
        <p:spPr>
          <a:xfrm>
            <a:off x="2688120" y="3121200"/>
            <a:ext cx="7502760" cy="6458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5" name="CustomShape 11"/>
          <p:cNvSpPr/>
          <p:nvPr/>
        </p:nvSpPr>
        <p:spPr>
          <a:xfrm>
            <a:off x="2945160" y="3139560"/>
            <a:ext cx="5075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51">
                <a:solidFill>
                  <a:srgbClr val="FFFFFF"/>
                </a:solidFill>
                <a:latin typeface="Pretendard ExtraBold"/>
                <a:ea typeface="Pretendard ExtraBold"/>
              </a:rPr>
              <a:t>Part.1 Review : ADC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726" name="CustomShape 12"/>
          <p:cNvSpPr/>
          <p:nvPr/>
        </p:nvSpPr>
        <p:spPr>
          <a:xfrm>
            <a:off x="1289160" y="3909600"/>
            <a:ext cx="1063440" cy="645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7" name="CustomShape 13"/>
          <p:cNvSpPr/>
          <p:nvPr/>
        </p:nvSpPr>
        <p:spPr>
          <a:xfrm>
            <a:off x="2698920" y="3909600"/>
            <a:ext cx="7502760" cy="645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8" name="CustomShape 14"/>
          <p:cNvSpPr/>
          <p:nvPr/>
        </p:nvSpPr>
        <p:spPr>
          <a:xfrm>
            <a:off x="2955960" y="3915000"/>
            <a:ext cx="320292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51">
                <a:solidFill>
                  <a:srgbClr val="FFFFFF"/>
                </a:solidFill>
                <a:latin typeface="Pretendard ExtraBold"/>
                <a:ea typeface="Pretendard ExtraBold"/>
              </a:rPr>
              <a:t>Polling/Interrupt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729" name="CustomShape 15"/>
          <p:cNvSpPr/>
          <p:nvPr/>
        </p:nvSpPr>
        <p:spPr>
          <a:xfrm>
            <a:off x="1289160" y="4663800"/>
            <a:ext cx="1063440" cy="645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0" name="CustomShape 16"/>
          <p:cNvSpPr/>
          <p:nvPr/>
        </p:nvSpPr>
        <p:spPr>
          <a:xfrm>
            <a:off x="2698920" y="4663800"/>
            <a:ext cx="7502760" cy="645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1" name="CustomShape 17"/>
          <p:cNvSpPr/>
          <p:nvPr/>
        </p:nvSpPr>
        <p:spPr>
          <a:xfrm>
            <a:off x="1348200" y="4659480"/>
            <a:ext cx="10044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>
                <a:solidFill>
                  <a:srgbClr val="FFFFFF"/>
                </a:solidFill>
                <a:latin typeface="Pretendard"/>
                <a:ea typeface="Pretendard"/>
              </a:rPr>
              <a:t>05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732" name="CustomShape 18"/>
          <p:cNvSpPr/>
          <p:nvPr/>
        </p:nvSpPr>
        <p:spPr>
          <a:xfrm>
            <a:off x="2955960" y="4673880"/>
            <a:ext cx="445500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51">
                <a:solidFill>
                  <a:srgbClr val="FFFFFF"/>
                </a:solidFill>
                <a:latin typeface="Pretendard ExtraBold"/>
                <a:ea typeface="Pretendard ExtraBold"/>
              </a:rPr>
              <a:t>Homework Review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733" name="CustomShape 19"/>
          <p:cNvSpPr/>
          <p:nvPr/>
        </p:nvSpPr>
        <p:spPr>
          <a:xfrm>
            <a:off x="1244520" y="565200"/>
            <a:ext cx="121140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ko-KR" sz="4400" b="1" strike="noStrike" spc="-1">
                <a:solidFill>
                  <a:srgbClr val="595959"/>
                </a:solidFill>
                <a:latin typeface="Pretendard"/>
                <a:ea typeface="Pretendard"/>
              </a:rPr>
              <a:t>목차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734" name="CustomShape 20"/>
          <p:cNvSpPr/>
          <p:nvPr/>
        </p:nvSpPr>
        <p:spPr>
          <a:xfrm>
            <a:off x="1294560" y="3086640"/>
            <a:ext cx="10526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>
                <a:solidFill>
                  <a:srgbClr val="FFFFFF"/>
                </a:solidFill>
                <a:latin typeface="Pretendard"/>
                <a:ea typeface="Pretendard"/>
              </a:rPr>
              <a:t>03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735" name="CustomShape 21"/>
          <p:cNvSpPr/>
          <p:nvPr/>
        </p:nvSpPr>
        <p:spPr>
          <a:xfrm>
            <a:off x="1289160" y="3853800"/>
            <a:ext cx="10526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>
                <a:solidFill>
                  <a:srgbClr val="FFFFFF"/>
                </a:solidFill>
                <a:latin typeface="Pretendard"/>
                <a:ea typeface="Pretendard"/>
              </a:rPr>
              <a:t>04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그림 4"/>
          <p:cNvPicPr/>
          <p:nvPr/>
        </p:nvPicPr>
        <p:blipFill>
          <a:blip r:embed="rId2"/>
          <a:stretch/>
        </p:blipFill>
        <p:spPr>
          <a:xfrm rot="5400000">
            <a:off x="2607120" y="1128240"/>
            <a:ext cx="6834960" cy="4623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그림 4"/>
          <p:cNvPicPr/>
          <p:nvPr/>
        </p:nvPicPr>
        <p:blipFill>
          <a:blip r:embed="rId2"/>
          <a:srcRect l="6726" r="75613"/>
          <a:stretch/>
        </p:blipFill>
        <p:spPr>
          <a:xfrm rot="5400000">
            <a:off x="4781880" y="-2447640"/>
            <a:ext cx="3066840" cy="11753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그림 4"/>
          <p:cNvPicPr/>
          <p:nvPr/>
        </p:nvPicPr>
        <p:blipFill>
          <a:blip r:embed="rId2"/>
          <a:srcRect l="6726" r="75613"/>
          <a:stretch/>
        </p:blipFill>
        <p:spPr>
          <a:xfrm rot="5400000">
            <a:off x="4781880" y="-2447640"/>
            <a:ext cx="3066840" cy="11753280"/>
          </a:xfrm>
          <a:prstGeom prst="rect">
            <a:avLst/>
          </a:prstGeom>
          <a:ln>
            <a:noFill/>
          </a:ln>
        </p:spPr>
      </p:pic>
      <p:sp>
        <p:nvSpPr>
          <p:cNvPr id="739" name="Line 1"/>
          <p:cNvSpPr/>
          <p:nvPr/>
        </p:nvSpPr>
        <p:spPr>
          <a:xfrm>
            <a:off x="1276200" y="3429000"/>
            <a:ext cx="10067760" cy="0"/>
          </a:xfrm>
          <a:prstGeom prst="line">
            <a:avLst/>
          </a:prstGeom>
          <a:ln w="3816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0" name="Line 2"/>
          <p:cNvSpPr/>
          <p:nvPr/>
        </p:nvSpPr>
        <p:spPr>
          <a:xfrm>
            <a:off x="990360" y="3904920"/>
            <a:ext cx="7772400" cy="0"/>
          </a:xfrm>
          <a:prstGeom prst="line">
            <a:avLst/>
          </a:prstGeom>
          <a:ln w="3816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1" name="Line 3"/>
          <p:cNvSpPr/>
          <p:nvPr/>
        </p:nvSpPr>
        <p:spPr>
          <a:xfrm>
            <a:off x="3143160" y="4829040"/>
            <a:ext cx="7439040" cy="0"/>
          </a:xfrm>
          <a:prstGeom prst="line">
            <a:avLst/>
          </a:prstGeom>
          <a:ln w="3816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5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5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그림 3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743" name="CustomShape 1"/>
          <p:cNvSpPr/>
          <p:nvPr/>
        </p:nvSpPr>
        <p:spPr>
          <a:xfrm>
            <a:off x="2502720" y="1913040"/>
            <a:ext cx="7186680" cy="3031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4" name="CustomShape 2"/>
          <p:cNvSpPr/>
          <p:nvPr/>
        </p:nvSpPr>
        <p:spPr>
          <a:xfrm>
            <a:off x="2964240" y="2967480"/>
            <a:ext cx="626328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Basic knowledge</a:t>
            </a:r>
            <a:endParaRPr lang="en-US" sz="4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CustomShape 1"/>
          <p:cNvSpPr/>
          <p:nvPr/>
        </p:nvSpPr>
        <p:spPr>
          <a:xfrm>
            <a:off x="4681800" y="3075120"/>
            <a:ext cx="26848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8bit MCU?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746" name="CustomShape 2"/>
          <p:cNvSpPr/>
          <p:nvPr/>
        </p:nvSpPr>
        <p:spPr>
          <a:xfrm>
            <a:off x="466200" y="392400"/>
            <a:ext cx="9867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Basic Knowledge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CustomShape 1"/>
          <p:cNvSpPr/>
          <p:nvPr/>
        </p:nvSpPr>
        <p:spPr>
          <a:xfrm>
            <a:off x="466200" y="392400"/>
            <a:ext cx="9867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Basic Knowledge</a:t>
            </a:r>
            <a:endParaRPr lang="en-US" sz="5400" b="0" strike="noStrike" spc="-1">
              <a:latin typeface="Arial"/>
            </a:endParaRPr>
          </a:p>
        </p:txBody>
      </p:sp>
      <p:pic>
        <p:nvPicPr>
          <p:cNvPr id="748" name="그림 1"/>
          <p:cNvPicPr/>
          <p:nvPr/>
        </p:nvPicPr>
        <p:blipFill>
          <a:blip r:embed="rId2"/>
          <a:stretch/>
        </p:blipFill>
        <p:spPr>
          <a:xfrm>
            <a:off x="1301040" y="1911960"/>
            <a:ext cx="7021800" cy="30337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49" name="CustomShape 2"/>
          <p:cNvSpPr/>
          <p:nvPr/>
        </p:nvSpPr>
        <p:spPr>
          <a:xfrm>
            <a:off x="2117520" y="2125440"/>
            <a:ext cx="729720" cy="833760"/>
          </a:xfrm>
          <a:prstGeom prst="ellipse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3984120" y="2767320"/>
            <a:ext cx="42228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Moore Machine?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3048840" y="3429000"/>
            <a:ext cx="6094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sz="1800" b="1" strike="noStrike" spc="-1">
                <a:solidFill>
                  <a:srgbClr val="5F6368"/>
                </a:solidFill>
                <a:latin typeface="Apple SD Gothic Neo"/>
                <a:ea typeface="Pretendard"/>
              </a:rPr>
              <a:t>현재 상태에 따라 다음 상태가 결정되는 기계장치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498600" y="392400"/>
            <a:ext cx="27612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FSM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CustomShape 1"/>
          <p:cNvSpPr/>
          <p:nvPr/>
        </p:nvSpPr>
        <p:spPr>
          <a:xfrm>
            <a:off x="466200" y="392400"/>
            <a:ext cx="9867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Basic Knowledge</a:t>
            </a:r>
            <a:endParaRPr lang="en-US" sz="5400" b="0" strike="noStrike" spc="-1">
              <a:latin typeface="Arial"/>
            </a:endParaRPr>
          </a:p>
        </p:txBody>
      </p:sp>
      <p:pic>
        <p:nvPicPr>
          <p:cNvPr id="751" name="그림 1"/>
          <p:cNvPicPr/>
          <p:nvPr/>
        </p:nvPicPr>
        <p:blipFill>
          <a:blip r:embed="rId2"/>
          <a:stretch/>
        </p:blipFill>
        <p:spPr>
          <a:xfrm>
            <a:off x="1301040" y="1911960"/>
            <a:ext cx="7021800" cy="30337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52" name="CustomShape 2"/>
          <p:cNvSpPr/>
          <p:nvPr/>
        </p:nvSpPr>
        <p:spPr>
          <a:xfrm>
            <a:off x="2117520" y="2125440"/>
            <a:ext cx="729720" cy="833760"/>
          </a:xfrm>
          <a:prstGeom prst="ellipse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53" name="그림 3"/>
          <p:cNvPicPr/>
          <p:nvPr/>
        </p:nvPicPr>
        <p:blipFill>
          <a:blip r:embed="rId3"/>
          <a:stretch/>
        </p:blipFill>
        <p:spPr>
          <a:xfrm>
            <a:off x="2617560" y="2842560"/>
            <a:ext cx="6956280" cy="33332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54" name="CustomShape 3"/>
          <p:cNvSpPr/>
          <p:nvPr/>
        </p:nvSpPr>
        <p:spPr>
          <a:xfrm>
            <a:off x="3398040" y="2975760"/>
            <a:ext cx="729720" cy="833760"/>
          </a:xfrm>
          <a:prstGeom prst="ellipse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CustomShape 1"/>
          <p:cNvSpPr/>
          <p:nvPr/>
        </p:nvSpPr>
        <p:spPr>
          <a:xfrm>
            <a:off x="4684680" y="3075120"/>
            <a:ext cx="26118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8bit MCU!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756" name="CustomShape 2"/>
          <p:cNvSpPr/>
          <p:nvPr/>
        </p:nvSpPr>
        <p:spPr>
          <a:xfrm>
            <a:off x="2977200" y="3719160"/>
            <a:ext cx="6094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noto"/>
                <a:ea typeface="Pretendard"/>
              </a:rPr>
              <a:t>1 Register = 8bit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57" name="CustomShape 3"/>
          <p:cNvSpPr/>
          <p:nvPr/>
        </p:nvSpPr>
        <p:spPr>
          <a:xfrm>
            <a:off x="466200" y="392400"/>
            <a:ext cx="9867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Basic Knowledge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CustomShape 1"/>
          <p:cNvSpPr/>
          <p:nvPr/>
        </p:nvSpPr>
        <p:spPr>
          <a:xfrm>
            <a:off x="2671560" y="3075120"/>
            <a:ext cx="67053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Why we use Hexadecimal?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759" name="CustomShape 2"/>
          <p:cNvSpPr/>
          <p:nvPr/>
        </p:nvSpPr>
        <p:spPr>
          <a:xfrm>
            <a:off x="466200" y="392400"/>
            <a:ext cx="9867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Basic Knowledge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760" name="CustomShape 3"/>
          <p:cNvSpPr/>
          <p:nvPr/>
        </p:nvSpPr>
        <p:spPr>
          <a:xfrm>
            <a:off x="2976480" y="3685320"/>
            <a:ext cx="6095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Why we use Hexadecimal?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CustomShape 1"/>
          <p:cNvSpPr/>
          <p:nvPr/>
        </p:nvSpPr>
        <p:spPr>
          <a:xfrm>
            <a:off x="2711160" y="3075120"/>
            <a:ext cx="6626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Because we use 8bit MCU!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762" name="CustomShape 2"/>
          <p:cNvSpPr/>
          <p:nvPr/>
        </p:nvSpPr>
        <p:spPr>
          <a:xfrm>
            <a:off x="466200" y="392400"/>
            <a:ext cx="9867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Basic Knowledge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763" name="CustomShape 3"/>
          <p:cNvSpPr/>
          <p:nvPr/>
        </p:nvSpPr>
        <p:spPr>
          <a:xfrm>
            <a:off x="2976480" y="3685320"/>
            <a:ext cx="60955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CustomShape 1"/>
          <p:cNvSpPr/>
          <p:nvPr/>
        </p:nvSpPr>
        <p:spPr>
          <a:xfrm>
            <a:off x="466200" y="392400"/>
            <a:ext cx="9867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Basic Knowledge</a:t>
            </a:r>
            <a:endParaRPr lang="en-US" sz="5400" b="0" strike="noStrike" spc="-1">
              <a:latin typeface="Arial"/>
            </a:endParaRPr>
          </a:p>
        </p:txBody>
      </p:sp>
      <p:pic>
        <p:nvPicPr>
          <p:cNvPr id="765" name="Picture 2" descr="https://s3.ap-northeast-2.amazonaws.com/opentutorials-user-file/module/1837/3672.png"/>
          <p:cNvPicPr/>
          <p:nvPr/>
        </p:nvPicPr>
        <p:blipFill>
          <a:blip r:embed="rId2"/>
          <a:stretch/>
        </p:blipFill>
        <p:spPr>
          <a:xfrm>
            <a:off x="1576440" y="2770920"/>
            <a:ext cx="8895960" cy="923040"/>
          </a:xfrm>
          <a:prstGeom prst="rect">
            <a:avLst/>
          </a:prstGeom>
          <a:ln>
            <a:noFill/>
          </a:ln>
        </p:spPr>
      </p:pic>
      <p:sp>
        <p:nvSpPr>
          <p:cNvPr id="766" name="CustomShape 2"/>
          <p:cNvSpPr/>
          <p:nvPr/>
        </p:nvSpPr>
        <p:spPr>
          <a:xfrm>
            <a:off x="2976480" y="3766680"/>
            <a:ext cx="6095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If we want to set PORTB 2,4,5,6,7….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CustomShape 1"/>
          <p:cNvSpPr/>
          <p:nvPr/>
        </p:nvSpPr>
        <p:spPr>
          <a:xfrm>
            <a:off x="466200" y="392400"/>
            <a:ext cx="9867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Basic Knowledge</a:t>
            </a:r>
            <a:endParaRPr lang="en-US" sz="5400" b="0" strike="noStrike" spc="-1">
              <a:latin typeface="Arial"/>
            </a:endParaRPr>
          </a:p>
        </p:txBody>
      </p:sp>
      <p:pic>
        <p:nvPicPr>
          <p:cNvPr id="768" name="Picture 2" descr="https://s3.ap-northeast-2.amazonaws.com/opentutorials-user-file/module/1837/3672.png"/>
          <p:cNvPicPr/>
          <p:nvPr/>
        </p:nvPicPr>
        <p:blipFill>
          <a:blip r:embed="rId2"/>
          <a:stretch/>
        </p:blipFill>
        <p:spPr>
          <a:xfrm>
            <a:off x="1576440" y="2770920"/>
            <a:ext cx="8895960" cy="923040"/>
          </a:xfrm>
          <a:prstGeom prst="rect">
            <a:avLst/>
          </a:prstGeom>
          <a:ln>
            <a:noFill/>
          </a:ln>
        </p:spPr>
      </p:pic>
      <p:sp>
        <p:nvSpPr>
          <p:cNvPr id="769" name="CustomShape 2"/>
          <p:cNvSpPr/>
          <p:nvPr/>
        </p:nvSpPr>
        <p:spPr>
          <a:xfrm>
            <a:off x="9183960" y="3694320"/>
            <a:ext cx="248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0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70" name="CustomShape 3"/>
          <p:cNvSpPr/>
          <p:nvPr/>
        </p:nvSpPr>
        <p:spPr>
          <a:xfrm>
            <a:off x="7624080" y="3694320"/>
            <a:ext cx="248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71" name="CustomShape 4"/>
          <p:cNvSpPr/>
          <p:nvPr/>
        </p:nvSpPr>
        <p:spPr>
          <a:xfrm>
            <a:off x="6071760" y="3694320"/>
            <a:ext cx="248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72" name="CustomShape 5"/>
          <p:cNvSpPr/>
          <p:nvPr/>
        </p:nvSpPr>
        <p:spPr>
          <a:xfrm>
            <a:off x="5275800" y="3694320"/>
            <a:ext cx="248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73" name="CustomShape 6"/>
          <p:cNvSpPr/>
          <p:nvPr/>
        </p:nvSpPr>
        <p:spPr>
          <a:xfrm>
            <a:off x="4532040" y="3694320"/>
            <a:ext cx="248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74" name="CustomShape 7"/>
          <p:cNvSpPr/>
          <p:nvPr/>
        </p:nvSpPr>
        <p:spPr>
          <a:xfrm>
            <a:off x="3731760" y="3694320"/>
            <a:ext cx="248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75" name="CustomShape 8"/>
          <p:cNvSpPr/>
          <p:nvPr/>
        </p:nvSpPr>
        <p:spPr>
          <a:xfrm>
            <a:off x="8408160" y="3694320"/>
            <a:ext cx="248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0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76" name="CustomShape 9"/>
          <p:cNvSpPr/>
          <p:nvPr/>
        </p:nvSpPr>
        <p:spPr>
          <a:xfrm>
            <a:off x="6791760" y="3694320"/>
            <a:ext cx="248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0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CustomShape 1"/>
          <p:cNvSpPr/>
          <p:nvPr/>
        </p:nvSpPr>
        <p:spPr>
          <a:xfrm>
            <a:off x="466200" y="392400"/>
            <a:ext cx="9867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Basic Knowledge</a:t>
            </a:r>
            <a:endParaRPr lang="en-US" sz="5400" b="0" strike="noStrike" spc="-1">
              <a:latin typeface="Arial"/>
            </a:endParaRPr>
          </a:p>
        </p:txBody>
      </p:sp>
      <p:pic>
        <p:nvPicPr>
          <p:cNvPr id="778" name="Picture 2" descr="https://s3.ap-northeast-2.amazonaws.com/opentutorials-user-file/module/1837/3672.png"/>
          <p:cNvPicPr/>
          <p:nvPr/>
        </p:nvPicPr>
        <p:blipFill>
          <a:blip r:embed="rId2"/>
          <a:stretch/>
        </p:blipFill>
        <p:spPr>
          <a:xfrm>
            <a:off x="1576440" y="2770920"/>
            <a:ext cx="8895960" cy="923040"/>
          </a:xfrm>
          <a:prstGeom prst="rect">
            <a:avLst/>
          </a:prstGeom>
          <a:ln>
            <a:noFill/>
          </a:ln>
        </p:spPr>
      </p:pic>
      <p:sp>
        <p:nvSpPr>
          <p:cNvPr id="779" name="CustomShape 2"/>
          <p:cNvSpPr/>
          <p:nvPr/>
        </p:nvSpPr>
        <p:spPr>
          <a:xfrm>
            <a:off x="2976480" y="4502880"/>
            <a:ext cx="60955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We can annotate it by binary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PORTB = 0b11110100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80" name="CustomShape 3"/>
          <p:cNvSpPr/>
          <p:nvPr/>
        </p:nvSpPr>
        <p:spPr>
          <a:xfrm>
            <a:off x="9183960" y="3694320"/>
            <a:ext cx="248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0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81" name="CustomShape 4"/>
          <p:cNvSpPr/>
          <p:nvPr/>
        </p:nvSpPr>
        <p:spPr>
          <a:xfrm>
            <a:off x="7624080" y="3694320"/>
            <a:ext cx="248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82" name="CustomShape 5"/>
          <p:cNvSpPr/>
          <p:nvPr/>
        </p:nvSpPr>
        <p:spPr>
          <a:xfrm>
            <a:off x="6071760" y="3694320"/>
            <a:ext cx="248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83" name="CustomShape 6"/>
          <p:cNvSpPr/>
          <p:nvPr/>
        </p:nvSpPr>
        <p:spPr>
          <a:xfrm>
            <a:off x="5275800" y="3694320"/>
            <a:ext cx="248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84" name="CustomShape 7"/>
          <p:cNvSpPr/>
          <p:nvPr/>
        </p:nvSpPr>
        <p:spPr>
          <a:xfrm>
            <a:off x="4532040" y="3694320"/>
            <a:ext cx="248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85" name="CustomShape 8"/>
          <p:cNvSpPr/>
          <p:nvPr/>
        </p:nvSpPr>
        <p:spPr>
          <a:xfrm>
            <a:off x="3731760" y="3694320"/>
            <a:ext cx="248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86" name="CustomShape 9"/>
          <p:cNvSpPr/>
          <p:nvPr/>
        </p:nvSpPr>
        <p:spPr>
          <a:xfrm>
            <a:off x="8408160" y="3694320"/>
            <a:ext cx="248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0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87" name="CustomShape 10"/>
          <p:cNvSpPr/>
          <p:nvPr/>
        </p:nvSpPr>
        <p:spPr>
          <a:xfrm>
            <a:off x="6791760" y="3694320"/>
            <a:ext cx="248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0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CustomShape 1"/>
          <p:cNvSpPr/>
          <p:nvPr/>
        </p:nvSpPr>
        <p:spPr>
          <a:xfrm>
            <a:off x="4427280" y="3075120"/>
            <a:ext cx="31942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0b11110100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789" name="CustomShape 2"/>
          <p:cNvSpPr/>
          <p:nvPr/>
        </p:nvSpPr>
        <p:spPr>
          <a:xfrm>
            <a:off x="466200" y="392400"/>
            <a:ext cx="9867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Basic Knowledge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790" name="CustomShape 3"/>
          <p:cNvSpPr/>
          <p:nvPr/>
        </p:nvSpPr>
        <p:spPr>
          <a:xfrm>
            <a:off x="2976480" y="3685320"/>
            <a:ext cx="60955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CustomShape 1"/>
          <p:cNvSpPr/>
          <p:nvPr/>
        </p:nvSpPr>
        <p:spPr>
          <a:xfrm>
            <a:off x="4427280" y="3075120"/>
            <a:ext cx="31942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0b11110100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792" name="CustomShape 2"/>
          <p:cNvSpPr/>
          <p:nvPr/>
        </p:nvSpPr>
        <p:spPr>
          <a:xfrm>
            <a:off x="466200" y="392400"/>
            <a:ext cx="9867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Basic Knowledge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793" name="CustomShape 3"/>
          <p:cNvSpPr/>
          <p:nvPr/>
        </p:nvSpPr>
        <p:spPr>
          <a:xfrm>
            <a:off x="2976480" y="3782880"/>
            <a:ext cx="60955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4" name="CustomShape 4"/>
          <p:cNvSpPr/>
          <p:nvPr/>
        </p:nvSpPr>
        <p:spPr>
          <a:xfrm>
            <a:off x="2976480" y="3644280"/>
            <a:ext cx="60955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So many number…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It’s hard to read…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CustomShape 1"/>
          <p:cNvSpPr/>
          <p:nvPr/>
        </p:nvSpPr>
        <p:spPr>
          <a:xfrm>
            <a:off x="4427280" y="3075120"/>
            <a:ext cx="31942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0b11110100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796" name="CustomShape 2"/>
          <p:cNvSpPr/>
          <p:nvPr/>
        </p:nvSpPr>
        <p:spPr>
          <a:xfrm>
            <a:off x="466200" y="392400"/>
            <a:ext cx="9867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Basic Knowledge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797" name="CustomShape 3"/>
          <p:cNvSpPr/>
          <p:nvPr/>
        </p:nvSpPr>
        <p:spPr>
          <a:xfrm>
            <a:off x="2976480" y="3782880"/>
            <a:ext cx="60955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8" name="CustomShape 4"/>
          <p:cNvSpPr/>
          <p:nvPr/>
        </p:nvSpPr>
        <p:spPr>
          <a:xfrm>
            <a:off x="2976480" y="3644280"/>
            <a:ext cx="6095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We can solve this problem by HEX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5151600" y="2767320"/>
            <a:ext cx="18882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신호등</a:t>
            </a: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!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51" name="CustomShape 2"/>
          <p:cNvSpPr/>
          <p:nvPr/>
        </p:nvSpPr>
        <p:spPr>
          <a:xfrm>
            <a:off x="3048840" y="3429000"/>
            <a:ext cx="6094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sz="1800" b="1" strike="noStrike" spc="-1">
                <a:solidFill>
                  <a:srgbClr val="5F6368"/>
                </a:solidFill>
                <a:latin typeface="Apple SD Gothic Neo"/>
                <a:ea typeface="Pretendard"/>
              </a:rPr>
              <a:t>현재 상태에 따라 다음 상태가 결정되는 기계장치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52" name="CustomShape 3"/>
          <p:cNvSpPr/>
          <p:nvPr/>
        </p:nvSpPr>
        <p:spPr>
          <a:xfrm>
            <a:off x="498600" y="392400"/>
            <a:ext cx="27612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FSM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CustomShape 1"/>
          <p:cNvSpPr/>
          <p:nvPr/>
        </p:nvSpPr>
        <p:spPr>
          <a:xfrm>
            <a:off x="4427280" y="3075120"/>
            <a:ext cx="31942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0b11110100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800" name="CustomShape 2"/>
          <p:cNvSpPr/>
          <p:nvPr/>
        </p:nvSpPr>
        <p:spPr>
          <a:xfrm>
            <a:off x="466200" y="392400"/>
            <a:ext cx="9867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Basic Knowledge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CustomShape 1"/>
          <p:cNvSpPr/>
          <p:nvPr/>
        </p:nvSpPr>
        <p:spPr>
          <a:xfrm>
            <a:off x="4739760" y="3075120"/>
            <a:ext cx="25693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11110100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802" name="CustomShape 2"/>
          <p:cNvSpPr/>
          <p:nvPr/>
        </p:nvSpPr>
        <p:spPr>
          <a:xfrm>
            <a:off x="466200" y="392400"/>
            <a:ext cx="9867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Basic Knowledge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CustomShape 1"/>
          <p:cNvSpPr/>
          <p:nvPr/>
        </p:nvSpPr>
        <p:spPr>
          <a:xfrm>
            <a:off x="4385520" y="3075120"/>
            <a:ext cx="13744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1111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804" name="CustomShape 2"/>
          <p:cNvSpPr/>
          <p:nvPr/>
        </p:nvSpPr>
        <p:spPr>
          <a:xfrm>
            <a:off x="466200" y="392400"/>
            <a:ext cx="9867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Basic Knowledge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805" name="CustomShape 3"/>
          <p:cNvSpPr/>
          <p:nvPr/>
        </p:nvSpPr>
        <p:spPr>
          <a:xfrm>
            <a:off x="6356520" y="3075120"/>
            <a:ext cx="13744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0100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CustomShape 1"/>
          <p:cNvSpPr/>
          <p:nvPr/>
        </p:nvSpPr>
        <p:spPr>
          <a:xfrm>
            <a:off x="4385520" y="3075120"/>
            <a:ext cx="13744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1111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807" name="CustomShape 2"/>
          <p:cNvSpPr/>
          <p:nvPr/>
        </p:nvSpPr>
        <p:spPr>
          <a:xfrm>
            <a:off x="466200" y="392400"/>
            <a:ext cx="9867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Basic Knowledge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808" name="CustomShape 3"/>
          <p:cNvSpPr/>
          <p:nvPr/>
        </p:nvSpPr>
        <p:spPr>
          <a:xfrm>
            <a:off x="6356520" y="3075120"/>
            <a:ext cx="13744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0100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809" name="Line 4"/>
          <p:cNvSpPr/>
          <p:nvPr/>
        </p:nvSpPr>
        <p:spPr>
          <a:xfrm>
            <a:off x="4536720" y="3662280"/>
            <a:ext cx="1035000" cy="0"/>
          </a:xfrm>
          <a:prstGeom prst="line">
            <a:avLst/>
          </a:prstGeom>
          <a:ln w="3816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0" name="Line 5"/>
          <p:cNvSpPr/>
          <p:nvPr/>
        </p:nvSpPr>
        <p:spPr>
          <a:xfrm>
            <a:off x="6528960" y="3662280"/>
            <a:ext cx="1034640" cy="0"/>
          </a:xfrm>
          <a:prstGeom prst="line">
            <a:avLst/>
          </a:prstGeom>
          <a:ln w="3816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CustomShape 1"/>
          <p:cNvSpPr/>
          <p:nvPr/>
        </p:nvSpPr>
        <p:spPr>
          <a:xfrm>
            <a:off x="4385520" y="3075120"/>
            <a:ext cx="13744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1111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812" name="CustomShape 2"/>
          <p:cNvSpPr/>
          <p:nvPr/>
        </p:nvSpPr>
        <p:spPr>
          <a:xfrm>
            <a:off x="466200" y="392400"/>
            <a:ext cx="9867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Basic Knowledge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813" name="CustomShape 3"/>
          <p:cNvSpPr/>
          <p:nvPr/>
        </p:nvSpPr>
        <p:spPr>
          <a:xfrm>
            <a:off x="6356520" y="3075120"/>
            <a:ext cx="13744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0100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814" name="Line 4"/>
          <p:cNvSpPr/>
          <p:nvPr/>
        </p:nvSpPr>
        <p:spPr>
          <a:xfrm>
            <a:off x="4536720" y="3662280"/>
            <a:ext cx="1035000" cy="0"/>
          </a:xfrm>
          <a:prstGeom prst="line">
            <a:avLst/>
          </a:prstGeom>
          <a:ln w="3816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5" name="Line 5"/>
          <p:cNvSpPr/>
          <p:nvPr/>
        </p:nvSpPr>
        <p:spPr>
          <a:xfrm>
            <a:off x="6528960" y="3662280"/>
            <a:ext cx="1034640" cy="0"/>
          </a:xfrm>
          <a:prstGeom prst="line">
            <a:avLst/>
          </a:prstGeom>
          <a:ln w="3816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6" name="CustomShape 6"/>
          <p:cNvSpPr/>
          <p:nvPr/>
        </p:nvSpPr>
        <p:spPr>
          <a:xfrm>
            <a:off x="4683960" y="3662640"/>
            <a:ext cx="7772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15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CustomShape 1"/>
          <p:cNvSpPr/>
          <p:nvPr/>
        </p:nvSpPr>
        <p:spPr>
          <a:xfrm>
            <a:off x="4385520" y="3075120"/>
            <a:ext cx="13744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1111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818" name="CustomShape 2"/>
          <p:cNvSpPr/>
          <p:nvPr/>
        </p:nvSpPr>
        <p:spPr>
          <a:xfrm>
            <a:off x="466200" y="392400"/>
            <a:ext cx="9867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Basic Knowledge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819" name="CustomShape 3"/>
          <p:cNvSpPr/>
          <p:nvPr/>
        </p:nvSpPr>
        <p:spPr>
          <a:xfrm>
            <a:off x="6356520" y="3075120"/>
            <a:ext cx="13744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0100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820" name="Line 4"/>
          <p:cNvSpPr/>
          <p:nvPr/>
        </p:nvSpPr>
        <p:spPr>
          <a:xfrm>
            <a:off x="4536720" y="3662280"/>
            <a:ext cx="1035000" cy="0"/>
          </a:xfrm>
          <a:prstGeom prst="line">
            <a:avLst/>
          </a:prstGeom>
          <a:ln w="3816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1" name="Line 5"/>
          <p:cNvSpPr/>
          <p:nvPr/>
        </p:nvSpPr>
        <p:spPr>
          <a:xfrm>
            <a:off x="6528960" y="3662280"/>
            <a:ext cx="1034640" cy="0"/>
          </a:xfrm>
          <a:prstGeom prst="line">
            <a:avLst/>
          </a:prstGeom>
          <a:ln w="3816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2" name="CustomShape 6"/>
          <p:cNvSpPr/>
          <p:nvPr/>
        </p:nvSpPr>
        <p:spPr>
          <a:xfrm>
            <a:off x="4683960" y="3662640"/>
            <a:ext cx="7772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15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823" name="CustomShape 7"/>
          <p:cNvSpPr/>
          <p:nvPr/>
        </p:nvSpPr>
        <p:spPr>
          <a:xfrm>
            <a:off x="6803280" y="3662640"/>
            <a:ext cx="4798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4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CustomShape 1"/>
          <p:cNvSpPr/>
          <p:nvPr/>
        </p:nvSpPr>
        <p:spPr>
          <a:xfrm>
            <a:off x="4385520" y="3075120"/>
            <a:ext cx="13744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1111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825" name="CustomShape 2"/>
          <p:cNvSpPr/>
          <p:nvPr/>
        </p:nvSpPr>
        <p:spPr>
          <a:xfrm>
            <a:off x="466200" y="392400"/>
            <a:ext cx="9867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Basic Knowledge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826" name="CustomShape 3"/>
          <p:cNvSpPr/>
          <p:nvPr/>
        </p:nvSpPr>
        <p:spPr>
          <a:xfrm>
            <a:off x="6356520" y="3075120"/>
            <a:ext cx="13744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0100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827" name="Line 4"/>
          <p:cNvSpPr/>
          <p:nvPr/>
        </p:nvSpPr>
        <p:spPr>
          <a:xfrm>
            <a:off x="4536720" y="3662280"/>
            <a:ext cx="1035000" cy="0"/>
          </a:xfrm>
          <a:prstGeom prst="line">
            <a:avLst/>
          </a:prstGeom>
          <a:ln w="3816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8" name="Line 5"/>
          <p:cNvSpPr/>
          <p:nvPr/>
        </p:nvSpPr>
        <p:spPr>
          <a:xfrm>
            <a:off x="6528960" y="3662280"/>
            <a:ext cx="1034640" cy="0"/>
          </a:xfrm>
          <a:prstGeom prst="line">
            <a:avLst/>
          </a:prstGeom>
          <a:ln w="3816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9" name="CustomShape 6"/>
          <p:cNvSpPr/>
          <p:nvPr/>
        </p:nvSpPr>
        <p:spPr>
          <a:xfrm>
            <a:off x="4815720" y="3662640"/>
            <a:ext cx="4770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F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830" name="CustomShape 7"/>
          <p:cNvSpPr/>
          <p:nvPr/>
        </p:nvSpPr>
        <p:spPr>
          <a:xfrm>
            <a:off x="6803280" y="3662640"/>
            <a:ext cx="4798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4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CustomShape 1"/>
          <p:cNvSpPr/>
          <p:nvPr/>
        </p:nvSpPr>
        <p:spPr>
          <a:xfrm>
            <a:off x="466200" y="392400"/>
            <a:ext cx="9867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Basic Knowledge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832" name="CustomShape 2"/>
          <p:cNvSpPr/>
          <p:nvPr/>
        </p:nvSpPr>
        <p:spPr>
          <a:xfrm>
            <a:off x="4815720" y="3662640"/>
            <a:ext cx="4770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F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833" name="CustomShape 3"/>
          <p:cNvSpPr/>
          <p:nvPr/>
        </p:nvSpPr>
        <p:spPr>
          <a:xfrm>
            <a:off x="6803280" y="3662640"/>
            <a:ext cx="4798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4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CustomShape 1"/>
          <p:cNvSpPr/>
          <p:nvPr/>
        </p:nvSpPr>
        <p:spPr>
          <a:xfrm>
            <a:off x="5636880" y="3075120"/>
            <a:ext cx="7754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F4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835" name="CustomShape 2"/>
          <p:cNvSpPr/>
          <p:nvPr/>
        </p:nvSpPr>
        <p:spPr>
          <a:xfrm>
            <a:off x="466200" y="392400"/>
            <a:ext cx="9867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Basic Knowledge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CustomShape 1"/>
          <p:cNvSpPr/>
          <p:nvPr/>
        </p:nvSpPr>
        <p:spPr>
          <a:xfrm>
            <a:off x="5381640" y="3075120"/>
            <a:ext cx="13593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0xF4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837" name="CustomShape 2"/>
          <p:cNvSpPr/>
          <p:nvPr/>
        </p:nvSpPr>
        <p:spPr>
          <a:xfrm>
            <a:off x="466200" y="392400"/>
            <a:ext cx="9867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Basic Knowledge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Picture 2" descr="Statemachine Example (Stop Light) - XMC Tutorial"/>
          <p:cNvPicPr/>
          <p:nvPr/>
        </p:nvPicPr>
        <p:blipFill>
          <a:blip r:embed="rId2"/>
          <a:stretch/>
        </p:blipFill>
        <p:spPr>
          <a:xfrm>
            <a:off x="3031560" y="1580400"/>
            <a:ext cx="5724720" cy="4603680"/>
          </a:xfrm>
          <a:prstGeom prst="rect">
            <a:avLst/>
          </a:prstGeom>
          <a:ln>
            <a:noFill/>
          </a:ln>
        </p:spPr>
      </p:pic>
      <p:sp>
        <p:nvSpPr>
          <p:cNvPr id="254" name="CustomShape 1"/>
          <p:cNvSpPr/>
          <p:nvPr/>
        </p:nvSpPr>
        <p:spPr>
          <a:xfrm>
            <a:off x="498600" y="392400"/>
            <a:ext cx="27612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FSM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CustomShape 1"/>
          <p:cNvSpPr/>
          <p:nvPr/>
        </p:nvSpPr>
        <p:spPr>
          <a:xfrm>
            <a:off x="3348360" y="3075120"/>
            <a:ext cx="53521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Let’s do it in reverse!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839" name="CustomShape 2"/>
          <p:cNvSpPr/>
          <p:nvPr/>
        </p:nvSpPr>
        <p:spPr>
          <a:xfrm>
            <a:off x="466200" y="392400"/>
            <a:ext cx="9867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Basic Knowledge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840" name="CustomShape 3"/>
          <p:cNvSpPr/>
          <p:nvPr/>
        </p:nvSpPr>
        <p:spPr>
          <a:xfrm>
            <a:off x="2976480" y="3685320"/>
            <a:ext cx="6095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Why we use Hexadecimal?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CustomShape 1"/>
          <p:cNvSpPr/>
          <p:nvPr/>
        </p:nvSpPr>
        <p:spPr>
          <a:xfrm>
            <a:off x="5386320" y="3075120"/>
            <a:ext cx="14079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0x9B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842" name="CustomShape 2"/>
          <p:cNvSpPr/>
          <p:nvPr/>
        </p:nvSpPr>
        <p:spPr>
          <a:xfrm>
            <a:off x="466200" y="392400"/>
            <a:ext cx="9867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Basic Knowledge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CustomShape 1"/>
          <p:cNvSpPr/>
          <p:nvPr/>
        </p:nvSpPr>
        <p:spPr>
          <a:xfrm>
            <a:off x="5612040" y="3075120"/>
            <a:ext cx="8244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9B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844" name="CustomShape 2"/>
          <p:cNvSpPr/>
          <p:nvPr/>
        </p:nvSpPr>
        <p:spPr>
          <a:xfrm>
            <a:off x="466200" y="392400"/>
            <a:ext cx="9867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Basic Knowledge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CustomShape 1"/>
          <p:cNvSpPr/>
          <p:nvPr/>
        </p:nvSpPr>
        <p:spPr>
          <a:xfrm>
            <a:off x="4682520" y="3075120"/>
            <a:ext cx="4798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9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846" name="CustomShape 2"/>
          <p:cNvSpPr/>
          <p:nvPr/>
        </p:nvSpPr>
        <p:spPr>
          <a:xfrm>
            <a:off x="466200" y="392400"/>
            <a:ext cx="9867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Basic Knowledge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847" name="CustomShape 3"/>
          <p:cNvSpPr/>
          <p:nvPr/>
        </p:nvSpPr>
        <p:spPr>
          <a:xfrm>
            <a:off x="7021440" y="3075120"/>
            <a:ext cx="5256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B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CustomShape 1"/>
          <p:cNvSpPr/>
          <p:nvPr/>
        </p:nvSpPr>
        <p:spPr>
          <a:xfrm>
            <a:off x="4682520" y="3075120"/>
            <a:ext cx="4798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9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849" name="CustomShape 2"/>
          <p:cNvSpPr/>
          <p:nvPr/>
        </p:nvSpPr>
        <p:spPr>
          <a:xfrm>
            <a:off x="466200" y="392400"/>
            <a:ext cx="9867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Basic Knowledge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850" name="CustomShape 3"/>
          <p:cNvSpPr/>
          <p:nvPr/>
        </p:nvSpPr>
        <p:spPr>
          <a:xfrm>
            <a:off x="7021440" y="3075120"/>
            <a:ext cx="5256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B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851" name="Line 4"/>
          <p:cNvSpPr/>
          <p:nvPr/>
        </p:nvSpPr>
        <p:spPr>
          <a:xfrm>
            <a:off x="4601160" y="3678480"/>
            <a:ext cx="626040" cy="0"/>
          </a:xfrm>
          <a:prstGeom prst="line">
            <a:avLst/>
          </a:prstGeom>
          <a:ln w="3816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2" name="Line 5"/>
          <p:cNvSpPr/>
          <p:nvPr/>
        </p:nvSpPr>
        <p:spPr>
          <a:xfrm>
            <a:off x="7028640" y="3678480"/>
            <a:ext cx="599040" cy="0"/>
          </a:xfrm>
          <a:prstGeom prst="line">
            <a:avLst/>
          </a:prstGeom>
          <a:ln w="3816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3" name="CustomShape 6"/>
          <p:cNvSpPr/>
          <p:nvPr/>
        </p:nvSpPr>
        <p:spPr>
          <a:xfrm>
            <a:off x="4687920" y="3678840"/>
            <a:ext cx="4798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9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CustomShape 1"/>
          <p:cNvSpPr/>
          <p:nvPr/>
        </p:nvSpPr>
        <p:spPr>
          <a:xfrm>
            <a:off x="4682520" y="3075120"/>
            <a:ext cx="4798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9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855" name="CustomShape 2"/>
          <p:cNvSpPr/>
          <p:nvPr/>
        </p:nvSpPr>
        <p:spPr>
          <a:xfrm>
            <a:off x="466200" y="392400"/>
            <a:ext cx="9867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Basic Knowledge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856" name="CustomShape 3"/>
          <p:cNvSpPr/>
          <p:nvPr/>
        </p:nvSpPr>
        <p:spPr>
          <a:xfrm>
            <a:off x="7021440" y="3075120"/>
            <a:ext cx="5256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B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857" name="Line 4"/>
          <p:cNvSpPr/>
          <p:nvPr/>
        </p:nvSpPr>
        <p:spPr>
          <a:xfrm>
            <a:off x="4601160" y="3678480"/>
            <a:ext cx="626040" cy="0"/>
          </a:xfrm>
          <a:prstGeom prst="line">
            <a:avLst/>
          </a:prstGeom>
          <a:ln w="3816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8" name="Line 5"/>
          <p:cNvSpPr/>
          <p:nvPr/>
        </p:nvSpPr>
        <p:spPr>
          <a:xfrm>
            <a:off x="7028640" y="3678480"/>
            <a:ext cx="599040" cy="0"/>
          </a:xfrm>
          <a:prstGeom prst="line">
            <a:avLst/>
          </a:prstGeom>
          <a:ln w="3816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9" name="CustomShape 6"/>
          <p:cNvSpPr/>
          <p:nvPr/>
        </p:nvSpPr>
        <p:spPr>
          <a:xfrm>
            <a:off x="4687920" y="3678840"/>
            <a:ext cx="4798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9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860" name="CustomShape 7"/>
          <p:cNvSpPr/>
          <p:nvPr/>
        </p:nvSpPr>
        <p:spPr>
          <a:xfrm>
            <a:off x="6939360" y="3678840"/>
            <a:ext cx="7772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11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CustomShape 1"/>
          <p:cNvSpPr/>
          <p:nvPr/>
        </p:nvSpPr>
        <p:spPr>
          <a:xfrm>
            <a:off x="4682520" y="3075120"/>
            <a:ext cx="4798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9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862" name="CustomShape 2"/>
          <p:cNvSpPr/>
          <p:nvPr/>
        </p:nvSpPr>
        <p:spPr>
          <a:xfrm>
            <a:off x="466200" y="392400"/>
            <a:ext cx="9867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Basic Knowledge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863" name="CustomShape 3"/>
          <p:cNvSpPr/>
          <p:nvPr/>
        </p:nvSpPr>
        <p:spPr>
          <a:xfrm>
            <a:off x="7021440" y="3075120"/>
            <a:ext cx="5256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B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864" name="Line 4"/>
          <p:cNvSpPr/>
          <p:nvPr/>
        </p:nvSpPr>
        <p:spPr>
          <a:xfrm>
            <a:off x="4601160" y="3678480"/>
            <a:ext cx="626040" cy="0"/>
          </a:xfrm>
          <a:prstGeom prst="line">
            <a:avLst/>
          </a:prstGeom>
          <a:ln w="3816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5" name="Line 5"/>
          <p:cNvSpPr/>
          <p:nvPr/>
        </p:nvSpPr>
        <p:spPr>
          <a:xfrm>
            <a:off x="7028640" y="3678480"/>
            <a:ext cx="599040" cy="0"/>
          </a:xfrm>
          <a:prstGeom prst="line">
            <a:avLst/>
          </a:prstGeom>
          <a:ln w="3816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6" name="CustomShape 6"/>
          <p:cNvSpPr/>
          <p:nvPr/>
        </p:nvSpPr>
        <p:spPr>
          <a:xfrm>
            <a:off x="4267080" y="3678840"/>
            <a:ext cx="14918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1001 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867" name="CustomShape 7"/>
          <p:cNvSpPr/>
          <p:nvPr/>
        </p:nvSpPr>
        <p:spPr>
          <a:xfrm>
            <a:off x="6915600" y="3678840"/>
            <a:ext cx="7772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11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CustomShape 1"/>
          <p:cNvSpPr/>
          <p:nvPr/>
        </p:nvSpPr>
        <p:spPr>
          <a:xfrm>
            <a:off x="4682520" y="3075120"/>
            <a:ext cx="4798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9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869" name="CustomShape 2"/>
          <p:cNvSpPr/>
          <p:nvPr/>
        </p:nvSpPr>
        <p:spPr>
          <a:xfrm>
            <a:off x="466200" y="392400"/>
            <a:ext cx="9867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Basic Knowledge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870" name="CustomShape 3"/>
          <p:cNvSpPr/>
          <p:nvPr/>
        </p:nvSpPr>
        <p:spPr>
          <a:xfrm>
            <a:off x="7021440" y="3075120"/>
            <a:ext cx="5256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B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871" name="Line 4"/>
          <p:cNvSpPr/>
          <p:nvPr/>
        </p:nvSpPr>
        <p:spPr>
          <a:xfrm>
            <a:off x="4601160" y="3678480"/>
            <a:ext cx="626040" cy="0"/>
          </a:xfrm>
          <a:prstGeom prst="line">
            <a:avLst/>
          </a:prstGeom>
          <a:ln w="3816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2" name="Line 5"/>
          <p:cNvSpPr/>
          <p:nvPr/>
        </p:nvSpPr>
        <p:spPr>
          <a:xfrm>
            <a:off x="7028640" y="3678480"/>
            <a:ext cx="599040" cy="0"/>
          </a:xfrm>
          <a:prstGeom prst="line">
            <a:avLst/>
          </a:prstGeom>
          <a:ln w="3816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3" name="CustomShape 6"/>
          <p:cNvSpPr/>
          <p:nvPr/>
        </p:nvSpPr>
        <p:spPr>
          <a:xfrm>
            <a:off x="4267080" y="3678840"/>
            <a:ext cx="14918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1001 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874" name="CustomShape 7"/>
          <p:cNvSpPr/>
          <p:nvPr/>
        </p:nvSpPr>
        <p:spPr>
          <a:xfrm>
            <a:off x="6641280" y="3678840"/>
            <a:ext cx="13744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1011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CustomShape 1"/>
          <p:cNvSpPr/>
          <p:nvPr/>
        </p:nvSpPr>
        <p:spPr>
          <a:xfrm>
            <a:off x="4739760" y="3075120"/>
            <a:ext cx="25693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10011011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876" name="CustomShape 2"/>
          <p:cNvSpPr/>
          <p:nvPr/>
        </p:nvSpPr>
        <p:spPr>
          <a:xfrm>
            <a:off x="466200" y="392400"/>
            <a:ext cx="9867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Basic Knowledge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CustomShape 1"/>
          <p:cNvSpPr/>
          <p:nvPr/>
        </p:nvSpPr>
        <p:spPr>
          <a:xfrm>
            <a:off x="4427280" y="3075120"/>
            <a:ext cx="31942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0b10011011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878" name="CustomShape 2"/>
          <p:cNvSpPr/>
          <p:nvPr/>
        </p:nvSpPr>
        <p:spPr>
          <a:xfrm>
            <a:off x="466200" y="392400"/>
            <a:ext cx="9867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Basic Knowledge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Picture 2" descr="Statemachine Example (Stop Light) - XMC Tutorial"/>
          <p:cNvPicPr/>
          <p:nvPr/>
        </p:nvPicPr>
        <p:blipFill>
          <a:blip r:embed="rId2"/>
          <a:stretch/>
        </p:blipFill>
        <p:spPr>
          <a:xfrm>
            <a:off x="3031560" y="1580400"/>
            <a:ext cx="5724720" cy="4603680"/>
          </a:xfrm>
          <a:prstGeom prst="rect">
            <a:avLst/>
          </a:prstGeom>
          <a:ln>
            <a:noFill/>
          </a:ln>
        </p:spPr>
      </p:pic>
      <p:sp>
        <p:nvSpPr>
          <p:cNvPr id="256" name="CustomShape 1"/>
          <p:cNvSpPr/>
          <p:nvPr/>
        </p:nvSpPr>
        <p:spPr>
          <a:xfrm>
            <a:off x="498600" y="392400"/>
            <a:ext cx="27612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FSM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3927600" y="3246120"/>
            <a:ext cx="1053360" cy="315360"/>
          </a:xfrm>
          <a:prstGeom prst="rect">
            <a:avLst/>
          </a:prstGeom>
          <a:noFill/>
          <a:ln w="572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CustomShape 3"/>
          <p:cNvSpPr/>
          <p:nvPr/>
        </p:nvSpPr>
        <p:spPr>
          <a:xfrm>
            <a:off x="3927600" y="5340600"/>
            <a:ext cx="1053360" cy="315360"/>
          </a:xfrm>
          <a:prstGeom prst="rect">
            <a:avLst/>
          </a:prstGeom>
          <a:noFill/>
          <a:ln w="572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4"/>
          <p:cNvSpPr/>
          <p:nvPr/>
        </p:nvSpPr>
        <p:spPr>
          <a:xfrm>
            <a:off x="6962400" y="5340600"/>
            <a:ext cx="1053360" cy="315360"/>
          </a:xfrm>
          <a:prstGeom prst="rect">
            <a:avLst/>
          </a:prstGeom>
          <a:noFill/>
          <a:ln w="572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CustomShape 5"/>
          <p:cNvSpPr/>
          <p:nvPr/>
        </p:nvSpPr>
        <p:spPr>
          <a:xfrm>
            <a:off x="2455200" y="3007440"/>
            <a:ext cx="1295280" cy="47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5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Output</a:t>
            </a:r>
            <a:endParaRPr lang="en-US" sz="2500" b="0" strike="noStrike" spc="-1">
              <a:latin typeface="Arial"/>
            </a:endParaRPr>
          </a:p>
        </p:txBody>
      </p:sp>
      <p:sp>
        <p:nvSpPr>
          <p:cNvPr id="261" name="CustomShape 6"/>
          <p:cNvSpPr/>
          <p:nvPr/>
        </p:nvSpPr>
        <p:spPr>
          <a:xfrm>
            <a:off x="2455200" y="5179320"/>
            <a:ext cx="1295280" cy="47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5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Output</a:t>
            </a:r>
            <a:endParaRPr lang="en-US" sz="2500" b="0" strike="noStrike" spc="-1">
              <a:latin typeface="Arial"/>
            </a:endParaRPr>
          </a:p>
        </p:txBody>
      </p:sp>
      <p:sp>
        <p:nvSpPr>
          <p:cNvPr id="262" name="CustomShape 7"/>
          <p:cNvSpPr/>
          <p:nvPr/>
        </p:nvSpPr>
        <p:spPr>
          <a:xfrm>
            <a:off x="8441640" y="5259960"/>
            <a:ext cx="1295280" cy="47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5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Output</a:t>
            </a:r>
            <a:endParaRPr lang="en-US" sz="2500" b="0" strike="noStrike" spc="-1">
              <a:latin typeface="Arial"/>
            </a:endParaRPr>
          </a:p>
        </p:txBody>
      </p:sp>
      <p:sp>
        <p:nvSpPr>
          <p:cNvPr id="263" name="CustomShape 8"/>
          <p:cNvSpPr/>
          <p:nvPr/>
        </p:nvSpPr>
        <p:spPr>
          <a:xfrm>
            <a:off x="7134480" y="2787480"/>
            <a:ext cx="1762920" cy="47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500" b="1" strike="noStrike" spc="-1">
                <a:solidFill>
                  <a:srgbClr val="00B0F0"/>
                </a:solidFill>
                <a:latin typeface="맑은 고딕"/>
                <a:ea typeface="맑은 고딕"/>
              </a:rPr>
              <a:t>Transition</a:t>
            </a:r>
            <a:endParaRPr lang="en-US" sz="2500" b="0" strike="noStrike" spc="-1">
              <a:latin typeface="Arial"/>
            </a:endParaRPr>
          </a:p>
        </p:txBody>
      </p:sp>
      <p:sp>
        <p:nvSpPr>
          <p:cNvPr id="264" name="CustomShape 9"/>
          <p:cNvSpPr/>
          <p:nvPr/>
        </p:nvSpPr>
        <p:spPr>
          <a:xfrm>
            <a:off x="2149560" y="3854880"/>
            <a:ext cx="1762920" cy="47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500" b="1" strike="noStrike" spc="-1">
                <a:solidFill>
                  <a:srgbClr val="00B0F0"/>
                </a:solidFill>
                <a:latin typeface="맑은 고딕"/>
                <a:ea typeface="맑은 고딕"/>
              </a:rPr>
              <a:t>Transition</a:t>
            </a:r>
            <a:endParaRPr lang="en-US" sz="25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CustomShape 1"/>
          <p:cNvSpPr/>
          <p:nvPr/>
        </p:nvSpPr>
        <p:spPr>
          <a:xfrm>
            <a:off x="466200" y="392400"/>
            <a:ext cx="9867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Basic Knowledge</a:t>
            </a:r>
            <a:endParaRPr lang="en-US" sz="5400" b="0" strike="noStrike" spc="-1">
              <a:latin typeface="Arial"/>
            </a:endParaRPr>
          </a:p>
        </p:txBody>
      </p:sp>
      <p:pic>
        <p:nvPicPr>
          <p:cNvPr id="880" name="Picture 2" descr="https://s3.ap-northeast-2.amazonaws.com/opentutorials-user-file/module/1837/3672.png"/>
          <p:cNvPicPr/>
          <p:nvPr/>
        </p:nvPicPr>
        <p:blipFill>
          <a:blip r:embed="rId2"/>
          <a:stretch/>
        </p:blipFill>
        <p:spPr>
          <a:xfrm>
            <a:off x="1576440" y="2770920"/>
            <a:ext cx="8895960" cy="923040"/>
          </a:xfrm>
          <a:prstGeom prst="rect">
            <a:avLst/>
          </a:prstGeom>
          <a:ln>
            <a:noFill/>
          </a:ln>
        </p:spPr>
      </p:pic>
      <p:sp>
        <p:nvSpPr>
          <p:cNvPr id="881" name="CustomShape 2"/>
          <p:cNvSpPr/>
          <p:nvPr/>
        </p:nvSpPr>
        <p:spPr>
          <a:xfrm>
            <a:off x="9183960" y="3694320"/>
            <a:ext cx="248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82" name="CustomShape 3"/>
          <p:cNvSpPr/>
          <p:nvPr/>
        </p:nvSpPr>
        <p:spPr>
          <a:xfrm>
            <a:off x="7624080" y="3694320"/>
            <a:ext cx="248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0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83" name="CustomShape 4"/>
          <p:cNvSpPr/>
          <p:nvPr/>
        </p:nvSpPr>
        <p:spPr>
          <a:xfrm>
            <a:off x="6071760" y="3694320"/>
            <a:ext cx="248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84" name="CustomShape 5"/>
          <p:cNvSpPr/>
          <p:nvPr/>
        </p:nvSpPr>
        <p:spPr>
          <a:xfrm>
            <a:off x="5275800" y="3694320"/>
            <a:ext cx="248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0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85" name="CustomShape 6"/>
          <p:cNvSpPr/>
          <p:nvPr/>
        </p:nvSpPr>
        <p:spPr>
          <a:xfrm>
            <a:off x="4532040" y="3694320"/>
            <a:ext cx="248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0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86" name="CustomShape 7"/>
          <p:cNvSpPr/>
          <p:nvPr/>
        </p:nvSpPr>
        <p:spPr>
          <a:xfrm>
            <a:off x="3731760" y="3694320"/>
            <a:ext cx="248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87" name="CustomShape 8"/>
          <p:cNvSpPr/>
          <p:nvPr/>
        </p:nvSpPr>
        <p:spPr>
          <a:xfrm>
            <a:off x="8408160" y="3694320"/>
            <a:ext cx="248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88" name="CustomShape 9"/>
          <p:cNvSpPr/>
          <p:nvPr/>
        </p:nvSpPr>
        <p:spPr>
          <a:xfrm>
            <a:off x="6791760" y="3694320"/>
            <a:ext cx="248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1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CustomShape 1"/>
          <p:cNvSpPr/>
          <p:nvPr/>
        </p:nvSpPr>
        <p:spPr>
          <a:xfrm>
            <a:off x="7619760" y="3075120"/>
            <a:ext cx="31942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0b10011011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890" name="CustomShape 2"/>
          <p:cNvSpPr/>
          <p:nvPr/>
        </p:nvSpPr>
        <p:spPr>
          <a:xfrm>
            <a:off x="466200" y="392400"/>
            <a:ext cx="9867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Basic Knowledge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891" name="CustomShape 3"/>
          <p:cNvSpPr/>
          <p:nvPr/>
        </p:nvSpPr>
        <p:spPr>
          <a:xfrm>
            <a:off x="2319120" y="3075120"/>
            <a:ext cx="14079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0x9B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892" name="CustomShape 4"/>
          <p:cNvSpPr/>
          <p:nvPr/>
        </p:nvSpPr>
        <p:spPr>
          <a:xfrm>
            <a:off x="5621400" y="3075120"/>
            <a:ext cx="8060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VS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CustomShape 1"/>
          <p:cNvSpPr/>
          <p:nvPr/>
        </p:nvSpPr>
        <p:spPr>
          <a:xfrm>
            <a:off x="5565960" y="3075120"/>
            <a:ext cx="9169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OR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894" name="CustomShape 2"/>
          <p:cNvSpPr/>
          <p:nvPr/>
        </p:nvSpPr>
        <p:spPr>
          <a:xfrm>
            <a:off x="466200" y="392400"/>
            <a:ext cx="9867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Basic Knowledge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895" name="CustomShape 3"/>
          <p:cNvSpPr/>
          <p:nvPr/>
        </p:nvSpPr>
        <p:spPr>
          <a:xfrm>
            <a:off x="2976480" y="3782880"/>
            <a:ext cx="60955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CustomShape 1"/>
          <p:cNvSpPr/>
          <p:nvPr/>
        </p:nvSpPr>
        <p:spPr>
          <a:xfrm>
            <a:off x="5565960" y="3075120"/>
            <a:ext cx="9169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OR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897" name="CustomShape 2"/>
          <p:cNvSpPr/>
          <p:nvPr/>
        </p:nvSpPr>
        <p:spPr>
          <a:xfrm>
            <a:off x="466200" y="392400"/>
            <a:ext cx="9867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Basic Knowledge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898" name="CustomShape 3"/>
          <p:cNvSpPr/>
          <p:nvPr/>
        </p:nvSpPr>
        <p:spPr>
          <a:xfrm>
            <a:off x="2976480" y="3644280"/>
            <a:ext cx="6095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OR operator is same with + operator 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CustomShape 1"/>
          <p:cNvSpPr/>
          <p:nvPr/>
        </p:nvSpPr>
        <p:spPr>
          <a:xfrm>
            <a:off x="5153040" y="3075120"/>
            <a:ext cx="17586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10 | 01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900" name="CustomShape 2"/>
          <p:cNvSpPr/>
          <p:nvPr/>
        </p:nvSpPr>
        <p:spPr>
          <a:xfrm>
            <a:off x="466200" y="392400"/>
            <a:ext cx="9867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Basic Knowledge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CustomShape 1"/>
          <p:cNvSpPr/>
          <p:nvPr/>
        </p:nvSpPr>
        <p:spPr>
          <a:xfrm>
            <a:off x="5635800" y="2767320"/>
            <a:ext cx="777240" cy="13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10</a:t>
            </a:r>
            <a:r>
              <a:t/>
            </a:r>
            <a:br/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902" name="CustomShape 2"/>
          <p:cNvSpPr/>
          <p:nvPr/>
        </p:nvSpPr>
        <p:spPr>
          <a:xfrm>
            <a:off x="466200" y="392400"/>
            <a:ext cx="9867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Basic Knowledge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CustomShape 1"/>
          <p:cNvSpPr/>
          <p:nvPr/>
        </p:nvSpPr>
        <p:spPr>
          <a:xfrm>
            <a:off x="5635800" y="2694960"/>
            <a:ext cx="777240" cy="13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10</a:t>
            </a:r>
            <a:r>
              <a:t/>
            </a:r>
            <a:br/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904" name="CustomShape 2"/>
          <p:cNvSpPr/>
          <p:nvPr/>
        </p:nvSpPr>
        <p:spPr>
          <a:xfrm>
            <a:off x="466200" y="392400"/>
            <a:ext cx="9867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Basic Knowledge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905" name="Line 3"/>
          <p:cNvSpPr/>
          <p:nvPr/>
        </p:nvSpPr>
        <p:spPr>
          <a:xfrm>
            <a:off x="5730120" y="3991320"/>
            <a:ext cx="599040" cy="0"/>
          </a:xfrm>
          <a:prstGeom prst="line">
            <a:avLst/>
          </a:prstGeom>
          <a:ln w="38160">
            <a:solidFill>
              <a:srgbClr val="51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6" name="CustomShape 4"/>
          <p:cNvSpPr/>
          <p:nvPr/>
        </p:nvSpPr>
        <p:spPr>
          <a:xfrm>
            <a:off x="5213160" y="3314520"/>
            <a:ext cx="4798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+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CustomShape 1"/>
          <p:cNvSpPr/>
          <p:nvPr/>
        </p:nvSpPr>
        <p:spPr>
          <a:xfrm>
            <a:off x="5635800" y="2694960"/>
            <a:ext cx="777240" cy="13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10</a:t>
            </a:r>
            <a:r>
              <a:t/>
            </a:r>
            <a:br/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908" name="CustomShape 2"/>
          <p:cNvSpPr/>
          <p:nvPr/>
        </p:nvSpPr>
        <p:spPr>
          <a:xfrm>
            <a:off x="466200" y="392400"/>
            <a:ext cx="9867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Basic Knowledge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909" name="Line 3"/>
          <p:cNvSpPr/>
          <p:nvPr/>
        </p:nvSpPr>
        <p:spPr>
          <a:xfrm>
            <a:off x="5730120" y="3991320"/>
            <a:ext cx="599040" cy="0"/>
          </a:xfrm>
          <a:prstGeom prst="line">
            <a:avLst/>
          </a:prstGeom>
          <a:ln w="38160">
            <a:solidFill>
              <a:srgbClr val="51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0" name="CustomShape 4"/>
          <p:cNvSpPr/>
          <p:nvPr/>
        </p:nvSpPr>
        <p:spPr>
          <a:xfrm>
            <a:off x="5635800" y="4018680"/>
            <a:ext cx="7772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11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911" name="CustomShape 5"/>
          <p:cNvSpPr/>
          <p:nvPr/>
        </p:nvSpPr>
        <p:spPr>
          <a:xfrm>
            <a:off x="5213160" y="3314520"/>
            <a:ext cx="4798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+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CustomShape 1"/>
          <p:cNvSpPr/>
          <p:nvPr/>
        </p:nvSpPr>
        <p:spPr>
          <a:xfrm>
            <a:off x="5400720" y="3075120"/>
            <a:ext cx="12477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AND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913" name="CustomShape 2"/>
          <p:cNvSpPr/>
          <p:nvPr/>
        </p:nvSpPr>
        <p:spPr>
          <a:xfrm>
            <a:off x="466200" y="392400"/>
            <a:ext cx="9867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Basic Knowledge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914" name="CustomShape 3"/>
          <p:cNvSpPr/>
          <p:nvPr/>
        </p:nvSpPr>
        <p:spPr>
          <a:xfrm>
            <a:off x="2976480" y="3644280"/>
            <a:ext cx="6095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AND operator is same with Ⅹ operator 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CustomShape 1"/>
          <p:cNvSpPr/>
          <p:nvPr/>
        </p:nvSpPr>
        <p:spPr>
          <a:xfrm>
            <a:off x="5033160" y="3075120"/>
            <a:ext cx="19825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11 &amp; 01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916" name="CustomShape 2"/>
          <p:cNvSpPr/>
          <p:nvPr/>
        </p:nvSpPr>
        <p:spPr>
          <a:xfrm>
            <a:off x="466200" y="392400"/>
            <a:ext cx="9867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Basic Knowledge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4655160" y="2767320"/>
            <a:ext cx="28814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SO, WHAT?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498600" y="392400"/>
            <a:ext cx="27612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FSM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CustomShape 1"/>
          <p:cNvSpPr/>
          <p:nvPr/>
        </p:nvSpPr>
        <p:spPr>
          <a:xfrm>
            <a:off x="5635800" y="2767320"/>
            <a:ext cx="777240" cy="13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11</a:t>
            </a:r>
            <a:r>
              <a:t/>
            </a:r>
            <a:br/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918" name="CustomShape 2"/>
          <p:cNvSpPr/>
          <p:nvPr/>
        </p:nvSpPr>
        <p:spPr>
          <a:xfrm>
            <a:off x="466200" y="392400"/>
            <a:ext cx="9867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Basic Knowledge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CustomShape 1"/>
          <p:cNvSpPr/>
          <p:nvPr/>
        </p:nvSpPr>
        <p:spPr>
          <a:xfrm>
            <a:off x="5635800" y="2694960"/>
            <a:ext cx="777240" cy="13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11</a:t>
            </a:r>
            <a:r>
              <a:t/>
            </a:r>
            <a:br/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920" name="CustomShape 2"/>
          <p:cNvSpPr/>
          <p:nvPr/>
        </p:nvSpPr>
        <p:spPr>
          <a:xfrm>
            <a:off x="466200" y="392400"/>
            <a:ext cx="9867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Basic Knowledge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921" name="Line 3"/>
          <p:cNvSpPr/>
          <p:nvPr/>
        </p:nvSpPr>
        <p:spPr>
          <a:xfrm>
            <a:off x="5730120" y="3991320"/>
            <a:ext cx="599040" cy="0"/>
          </a:xfrm>
          <a:prstGeom prst="line">
            <a:avLst/>
          </a:prstGeom>
          <a:ln w="38160">
            <a:solidFill>
              <a:srgbClr val="51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2" name="CustomShape 4"/>
          <p:cNvSpPr/>
          <p:nvPr/>
        </p:nvSpPr>
        <p:spPr>
          <a:xfrm>
            <a:off x="5055840" y="3310560"/>
            <a:ext cx="6886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Ⅹ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CustomShape 1"/>
          <p:cNvSpPr/>
          <p:nvPr/>
        </p:nvSpPr>
        <p:spPr>
          <a:xfrm>
            <a:off x="5635800" y="2694960"/>
            <a:ext cx="777240" cy="13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11</a:t>
            </a:r>
            <a:r>
              <a:t/>
            </a:r>
            <a:br/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924" name="CustomShape 2"/>
          <p:cNvSpPr/>
          <p:nvPr/>
        </p:nvSpPr>
        <p:spPr>
          <a:xfrm>
            <a:off x="466200" y="392400"/>
            <a:ext cx="9867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Basic Knowledge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925" name="Line 3"/>
          <p:cNvSpPr/>
          <p:nvPr/>
        </p:nvSpPr>
        <p:spPr>
          <a:xfrm>
            <a:off x="5730120" y="3991320"/>
            <a:ext cx="599040" cy="0"/>
          </a:xfrm>
          <a:prstGeom prst="line">
            <a:avLst/>
          </a:prstGeom>
          <a:ln w="38160">
            <a:solidFill>
              <a:srgbClr val="51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6" name="CustomShape 4"/>
          <p:cNvSpPr/>
          <p:nvPr/>
        </p:nvSpPr>
        <p:spPr>
          <a:xfrm>
            <a:off x="5635800" y="4018680"/>
            <a:ext cx="7772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927" name="CustomShape 5"/>
          <p:cNvSpPr/>
          <p:nvPr/>
        </p:nvSpPr>
        <p:spPr>
          <a:xfrm>
            <a:off x="5055840" y="3310560"/>
            <a:ext cx="6886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Ⅹ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CustomShape 1"/>
          <p:cNvSpPr/>
          <p:nvPr/>
        </p:nvSpPr>
        <p:spPr>
          <a:xfrm>
            <a:off x="5367600" y="3075120"/>
            <a:ext cx="12204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XOR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929" name="CustomShape 2"/>
          <p:cNvSpPr/>
          <p:nvPr/>
        </p:nvSpPr>
        <p:spPr>
          <a:xfrm>
            <a:off x="466200" y="392400"/>
            <a:ext cx="9867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Basic Knowledge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930" name="CustomShape 3"/>
          <p:cNvSpPr/>
          <p:nvPr/>
        </p:nvSpPr>
        <p:spPr>
          <a:xfrm>
            <a:off x="2976480" y="3644280"/>
            <a:ext cx="6095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XOR check different bit with each other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CustomShape 1"/>
          <p:cNvSpPr/>
          <p:nvPr/>
        </p:nvSpPr>
        <p:spPr>
          <a:xfrm>
            <a:off x="4473720" y="3075120"/>
            <a:ext cx="31010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1100 ^ 0101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932" name="CustomShape 2"/>
          <p:cNvSpPr/>
          <p:nvPr/>
        </p:nvSpPr>
        <p:spPr>
          <a:xfrm>
            <a:off x="466200" y="392400"/>
            <a:ext cx="9867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Basic Knowledge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CustomShape 1"/>
          <p:cNvSpPr/>
          <p:nvPr/>
        </p:nvSpPr>
        <p:spPr>
          <a:xfrm>
            <a:off x="5337360" y="2767320"/>
            <a:ext cx="1374480" cy="13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1111</a:t>
            </a:r>
            <a:r>
              <a:t/>
            </a:r>
            <a:br/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0101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934" name="CustomShape 2"/>
          <p:cNvSpPr/>
          <p:nvPr/>
        </p:nvSpPr>
        <p:spPr>
          <a:xfrm>
            <a:off x="466200" y="392400"/>
            <a:ext cx="9867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Basic Knowledge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CustomShape 1"/>
          <p:cNvSpPr/>
          <p:nvPr/>
        </p:nvSpPr>
        <p:spPr>
          <a:xfrm>
            <a:off x="5337360" y="2767320"/>
            <a:ext cx="1374480" cy="13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1111</a:t>
            </a:r>
            <a:r>
              <a:t/>
            </a:r>
            <a:br/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0101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936" name="CustomShape 2"/>
          <p:cNvSpPr/>
          <p:nvPr/>
        </p:nvSpPr>
        <p:spPr>
          <a:xfrm>
            <a:off x="466200" y="392400"/>
            <a:ext cx="9867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Basic Knowledge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937" name="Line 3"/>
          <p:cNvSpPr/>
          <p:nvPr/>
        </p:nvSpPr>
        <p:spPr>
          <a:xfrm>
            <a:off x="5478120" y="3991320"/>
            <a:ext cx="1058760" cy="0"/>
          </a:xfrm>
          <a:prstGeom prst="line">
            <a:avLst/>
          </a:prstGeom>
          <a:ln w="38160">
            <a:solidFill>
              <a:srgbClr val="51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CustomShape 1"/>
          <p:cNvSpPr/>
          <p:nvPr/>
        </p:nvSpPr>
        <p:spPr>
          <a:xfrm>
            <a:off x="5337360" y="2767320"/>
            <a:ext cx="1374480" cy="13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1111</a:t>
            </a:r>
            <a:r>
              <a:t/>
            </a:r>
            <a:br/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0101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939" name="CustomShape 2"/>
          <p:cNvSpPr/>
          <p:nvPr/>
        </p:nvSpPr>
        <p:spPr>
          <a:xfrm>
            <a:off x="466200" y="392400"/>
            <a:ext cx="9867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Basic Knowledge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940" name="Line 3"/>
          <p:cNvSpPr/>
          <p:nvPr/>
        </p:nvSpPr>
        <p:spPr>
          <a:xfrm>
            <a:off x="5478120" y="3991320"/>
            <a:ext cx="1058760" cy="0"/>
          </a:xfrm>
          <a:prstGeom prst="line">
            <a:avLst/>
          </a:prstGeom>
          <a:ln w="38160">
            <a:solidFill>
              <a:srgbClr val="51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1" name="CustomShape 4"/>
          <p:cNvSpPr/>
          <p:nvPr/>
        </p:nvSpPr>
        <p:spPr>
          <a:xfrm>
            <a:off x="5320440" y="3991320"/>
            <a:ext cx="13744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1010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CustomShape 1"/>
          <p:cNvSpPr/>
          <p:nvPr/>
        </p:nvSpPr>
        <p:spPr>
          <a:xfrm>
            <a:off x="1846440" y="2767320"/>
            <a:ext cx="8355960" cy="13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If you apply it,</a:t>
            </a:r>
            <a:endParaRPr lang="en-US" sz="4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you can blink bit which you want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943" name="CustomShape 2"/>
          <p:cNvSpPr/>
          <p:nvPr/>
        </p:nvSpPr>
        <p:spPr>
          <a:xfrm>
            <a:off x="466200" y="392400"/>
            <a:ext cx="9867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Basic Knowledge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CustomShape 1"/>
          <p:cNvSpPr/>
          <p:nvPr/>
        </p:nvSpPr>
        <p:spPr>
          <a:xfrm>
            <a:off x="4794480" y="3075120"/>
            <a:ext cx="24595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Like this!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945" name="CustomShape 2"/>
          <p:cNvSpPr/>
          <p:nvPr/>
        </p:nvSpPr>
        <p:spPr>
          <a:xfrm>
            <a:off x="466200" y="392400"/>
            <a:ext cx="9867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Basic Knowledge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4655160" y="2767320"/>
            <a:ext cx="28814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SO, WHAT?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3048840" y="3429000"/>
            <a:ext cx="6094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5F6368"/>
                </a:solidFill>
                <a:latin typeface="Apple SD Gothic Neo"/>
                <a:ea typeface="Pretendard"/>
              </a:rPr>
              <a:t>This method is also applicable to our case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9" name="CustomShape 3"/>
          <p:cNvSpPr/>
          <p:nvPr/>
        </p:nvSpPr>
        <p:spPr>
          <a:xfrm>
            <a:off x="498600" y="392400"/>
            <a:ext cx="27612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FSM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CustomShape 1"/>
          <p:cNvSpPr/>
          <p:nvPr/>
        </p:nvSpPr>
        <p:spPr>
          <a:xfrm>
            <a:off x="5767560" y="2667960"/>
            <a:ext cx="479880" cy="13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0</a:t>
            </a:r>
            <a:r>
              <a:t/>
            </a:r>
            <a:br/>
            <a:r>
              <a:rPr lang="en-US" sz="4000" b="1" strike="noStrike" spc="-1">
                <a:solidFill>
                  <a:srgbClr val="00B0F0"/>
                </a:solidFill>
                <a:latin typeface="맑은 고딕"/>
                <a:ea typeface="맑은 고딕"/>
              </a:rPr>
              <a:t>1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947" name="CustomShape 2"/>
          <p:cNvSpPr/>
          <p:nvPr/>
        </p:nvSpPr>
        <p:spPr>
          <a:xfrm>
            <a:off x="466200" y="392400"/>
            <a:ext cx="9867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Basic Knowledge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948" name="Line 3"/>
          <p:cNvSpPr/>
          <p:nvPr/>
        </p:nvSpPr>
        <p:spPr>
          <a:xfrm>
            <a:off x="5730120" y="3991320"/>
            <a:ext cx="599040" cy="0"/>
          </a:xfrm>
          <a:prstGeom prst="line">
            <a:avLst/>
          </a:prstGeom>
          <a:ln w="38160">
            <a:solidFill>
              <a:srgbClr val="51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CustomShape 1"/>
          <p:cNvSpPr/>
          <p:nvPr/>
        </p:nvSpPr>
        <p:spPr>
          <a:xfrm>
            <a:off x="466200" y="392400"/>
            <a:ext cx="9867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Basic Knowledge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950" name="Line 2"/>
          <p:cNvSpPr/>
          <p:nvPr/>
        </p:nvSpPr>
        <p:spPr>
          <a:xfrm>
            <a:off x="5730120" y="3991320"/>
            <a:ext cx="599040" cy="0"/>
          </a:xfrm>
          <a:prstGeom prst="line">
            <a:avLst/>
          </a:prstGeom>
          <a:ln w="38160">
            <a:solidFill>
              <a:srgbClr val="51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3"/>
          <p:cNvSpPr/>
          <p:nvPr/>
        </p:nvSpPr>
        <p:spPr>
          <a:xfrm>
            <a:off x="5767560" y="4018680"/>
            <a:ext cx="4798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1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952" name="CustomShape 4"/>
          <p:cNvSpPr/>
          <p:nvPr/>
        </p:nvSpPr>
        <p:spPr>
          <a:xfrm>
            <a:off x="5767560" y="2667960"/>
            <a:ext cx="479880" cy="13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0</a:t>
            </a:r>
            <a:r>
              <a:t/>
            </a:r>
            <a:br/>
            <a:r>
              <a:rPr lang="en-US" sz="4000" b="1" strike="noStrike" spc="-1">
                <a:solidFill>
                  <a:srgbClr val="00B0F0"/>
                </a:solidFill>
                <a:latin typeface="맑은 고딕"/>
                <a:ea typeface="맑은 고딕"/>
              </a:rPr>
              <a:t>1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CustomShape 1"/>
          <p:cNvSpPr/>
          <p:nvPr/>
        </p:nvSpPr>
        <p:spPr>
          <a:xfrm>
            <a:off x="466200" y="392400"/>
            <a:ext cx="9867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Basic Knowledge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954" name="Line 2"/>
          <p:cNvSpPr/>
          <p:nvPr/>
        </p:nvSpPr>
        <p:spPr>
          <a:xfrm>
            <a:off x="5730120" y="3991320"/>
            <a:ext cx="599040" cy="0"/>
          </a:xfrm>
          <a:prstGeom prst="line">
            <a:avLst/>
          </a:prstGeom>
          <a:ln w="38160">
            <a:solidFill>
              <a:srgbClr val="51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3"/>
          <p:cNvSpPr/>
          <p:nvPr/>
        </p:nvSpPr>
        <p:spPr>
          <a:xfrm>
            <a:off x="5784480" y="4606920"/>
            <a:ext cx="4798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B0F0"/>
                </a:solidFill>
                <a:latin typeface="맑은 고딕"/>
                <a:ea typeface="맑은 고딕"/>
              </a:rPr>
              <a:t>1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956" name="Line 4"/>
          <p:cNvSpPr/>
          <p:nvPr/>
        </p:nvSpPr>
        <p:spPr>
          <a:xfrm>
            <a:off x="5724720" y="5314680"/>
            <a:ext cx="599400" cy="0"/>
          </a:xfrm>
          <a:prstGeom prst="line">
            <a:avLst/>
          </a:prstGeom>
          <a:ln w="38160">
            <a:solidFill>
              <a:srgbClr val="51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5"/>
          <p:cNvSpPr/>
          <p:nvPr/>
        </p:nvSpPr>
        <p:spPr>
          <a:xfrm>
            <a:off x="5767560" y="2667960"/>
            <a:ext cx="479880" cy="13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0</a:t>
            </a:r>
            <a:r>
              <a:t/>
            </a:r>
            <a:br/>
            <a:r>
              <a:rPr lang="en-US" sz="4000" b="1" strike="noStrike" spc="-1">
                <a:solidFill>
                  <a:srgbClr val="00B0F0"/>
                </a:solidFill>
                <a:latin typeface="맑은 고딕"/>
                <a:ea typeface="맑은 고딕"/>
              </a:rPr>
              <a:t>1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958" name="CustomShape 6"/>
          <p:cNvSpPr/>
          <p:nvPr/>
        </p:nvSpPr>
        <p:spPr>
          <a:xfrm>
            <a:off x="5767560" y="4018680"/>
            <a:ext cx="4798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1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CustomShape 1"/>
          <p:cNvSpPr/>
          <p:nvPr/>
        </p:nvSpPr>
        <p:spPr>
          <a:xfrm>
            <a:off x="466200" y="392400"/>
            <a:ext cx="9867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Basic Knowledge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960" name="Line 2"/>
          <p:cNvSpPr/>
          <p:nvPr/>
        </p:nvSpPr>
        <p:spPr>
          <a:xfrm>
            <a:off x="5730120" y="3991320"/>
            <a:ext cx="599040" cy="0"/>
          </a:xfrm>
          <a:prstGeom prst="line">
            <a:avLst/>
          </a:prstGeom>
          <a:ln w="38160">
            <a:solidFill>
              <a:srgbClr val="51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Line 3"/>
          <p:cNvSpPr/>
          <p:nvPr/>
        </p:nvSpPr>
        <p:spPr>
          <a:xfrm>
            <a:off x="5724720" y="5314680"/>
            <a:ext cx="599400" cy="0"/>
          </a:xfrm>
          <a:prstGeom prst="line">
            <a:avLst/>
          </a:prstGeom>
          <a:ln w="38160">
            <a:solidFill>
              <a:srgbClr val="51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4"/>
          <p:cNvSpPr/>
          <p:nvPr/>
        </p:nvSpPr>
        <p:spPr>
          <a:xfrm>
            <a:off x="5784480" y="5342040"/>
            <a:ext cx="4798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0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963" name="CustomShape 5"/>
          <p:cNvSpPr/>
          <p:nvPr/>
        </p:nvSpPr>
        <p:spPr>
          <a:xfrm>
            <a:off x="5784480" y="4606920"/>
            <a:ext cx="4798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B0F0"/>
                </a:solidFill>
                <a:latin typeface="맑은 고딕"/>
                <a:ea typeface="맑은 고딕"/>
              </a:rPr>
              <a:t>1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964" name="CustomShape 6"/>
          <p:cNvSpPr/>
          <p:nvPr/>
        </p:nvSpPr>
        <p:spPr>
          <a:xfrm>
            <a:off x="5767560" y="4018680"/>
            <a:ext cx="4798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1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965" name="CustomShape 7"/>
          <p:cNvSpPr/>
          <p:nvPr/>
        </p:nvSpPr>
        <p:spPr>
          <a:xfrm>
            <a:off x="5767560" y="2667960"/>
            <a:ext cx="479880" cy="13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0</a:t>
            </a:r>
            <a:r>
              <a:t/>
            </a:r>
            <a:br/>
            <a:r>
              <a:rPr lang="en-US" sz="4000" b="1" strike="noStrike" spc="-1">
                <a:solidFill>
                  <a:srgbClr val="00B0F0"/>
                </a:solidFill>
                <a:latin typeface="맑은 고딕"/>
                <a:ea typeface="맑은 고딕"/>
              </a:rPr>
              <a:t>1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CustomShape 1"/>
          <p:cNvSpPr/>
          <p:nvPr/>
        </p:nvSpPr>
        <p:spPr>
          <a:xfrm>
            <a:off x="5371200" y="3075120"/>
            <a:ext cx="13057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MUX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967" name="CustomShape 2"/>
          <p:cNvSpPr/>
          <p:nvPr/>
        </p:nvSpPr>
        <p:spPr>
          <a:xfrm>
            <a:off x="466200" y="392400"/>
            <a:ext cx="9867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Basic Knowledge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8" name="그림 3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969" name="CustomShape 1"/>
          <p:cNvSpPr/>
          <p:nvPr/>
        </p:nvSpPr>
        <p:spPr>
          <a:xfrm>
            <a:off x="2502720" y="1913040"/>
            <a:ext cx="7186680" cy="3031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0" name="CustomShape 2"/>
          <p:cNvSpPr/>
          <p:nvPr/>
        </p:nvSpPr>
        <p:spPr>
          <a:xfrm>
            <a:off x="3259440" y="2967480"/>
            <a:ext cx="5673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GPIO Review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CustomShape 1"/>
          <p:cNvSpPr/>
          <p:nvPr/>
        </p:nvSpPr>
        <p:spPr>
          <a:xfrm>
            <a:off x="694440" y="1364400"/>
            <a:ext cx="8352360" cy="13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- MCU = </a:t>
            </a:r>
            <a:r>
              <a:rPr lang="en-US" sz="40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Microcontroller Unit</a:t>
            </a:r>
            <a:r>
              <a:t/>
            </a:r>
            <a:br/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 : </a:t>
            </a:r>
            <a:r>
              <a:rPr lang="ko-KR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마이크로프로세서 </a:t>
            </a:r>
            <a:r>
              <a:rPr lang="en-US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+ </a:t>
            </a:r>
            <a:r>
              <a:rPr lang="ko-KR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외부장치</a:t>
            </a:r>
            <a:r>
              <a:rPr lang="en-US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[EPROM, ADC, SRAM </a:t>
            </a:r>
            <a:r>
              <a:rPr lang="ko-KR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등</a:t>
            </a:r>
            <a:r>
              <a:rPr lang="en-US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]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972" name="Picture 4" descr="아두이노 나노 사양 및 사용법"/>
          <p:cNvPicPr/>
          <p:nvPr/>
        </p:nvPicPr>
        <p:blipFill>
          <a:blip r:embed="rId2"/>
          <a:stretch/>
        </p:blipFill>
        <p:spPr>
          <a:xfrm>
            <a:off x="3296520" y="3185280"/>
            <a:ext cx="5598360" cy="2408040"/>
          </a:xfrm>
          <a:prstGeom prst="rect">
            <a:avLst/>
          </a:prstGeom>
          <a:ln>
            <a:noFill/>
          </a:ln>
        </p:spPr>
      </p:pic>
      <p:sp>
        <p:nvSpPr>
          <p:cNvPr id="973" name="CustomShape 2"/>
          <p:cNvSpPr/>
          <p:nvPr/>
        </p:nvSpPr>
        <p:spPr>
          <a:xfrm>
            <a:off x="4588560" y="3455280"/>
            <a:ext cx="1723680" cy="1608480"/>
          </a:xfrm>
          <a:prstGeom prst="ellipse">
            <a:avLst/>
          </a:prstGeom>
          <a:noFill/>
          <a:ln w="572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3"/>
          <p:cNvSpPr/>
          <p:nvPr/>
        </p:nvSpPr>
        <p:spPr>
          <a:xfrm>
            <a:off x="365040" y="392400"/>
            <a:ext cx="7230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GPIO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CustomShape 1"/>
          <p:cNvSpPr/>
          <p:nvPr/>
        </p:nvSpPr>
        <p:spPr>
          <a:xfrm>
            <a:off x="1788840" y="3075120"/>
            <a:ext cx="86133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So, how do we control the device?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976" name="CustomShape 2"/>
          <p:cNvSpPr/>
          <p:nvPr/>
        </p:nvSpPr>
        <p:spPr>
          <a:xfrm>
            <a:off x="365040" y="392400"/>
            <a:ext cx="7230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GPIO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CustomShape 1"/>
          <p:cNvSpPr/>
          <p:nvPr/>
        </p:nvSpPr>
        <p:spPr>
          <a:xfrm>
            <a:off x="2404440" y="2905920"/>
            <a:ext cx="73828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적당한 값을</a:t>
            </a: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! </a:t>
            </a:r>
            <a:r>
              <a:rPr lang="ko-KR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적당한 레지스터에</a:t>
            </a: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!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978" name="CustomShape 2"/>
          <p:cNvSpPr/>
          <p:nvPr/>
        </p:nvSpPr>
        <p:spPr>
          <a:xfrm>
            <a:off x="3048840" y="3613680"/>
            <a:ext cx="6094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sz="1800" b="1" strike="noStrike" spc="-1">
                <a:solidFill>
                  <a:srgbClr val="5F6368"/>
                </a:solidFill>
                <a:latin typeface="Apple SD Gothic Neo"/>
                <a:ea typeface="Pretendard"/>
              </a:rPr>
              <a:t>적당한 값을 어떻게 아는데</a:t>
            </a:r>
            <a:r>
              <a:rPr lang="en-US" sz="1800" b="1" strike="noStrike" spc="-1">
                <a:solidFill>
                  <a:srgbClr val="5F6368"/>
                </a:solidFill>
                <a:latin typeface="Apple SD Gothic Neo"/>
                <a:ea typeface="Pretendard"/>
              </a:rPr>
              <a:t>?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979" name="CustomShape 3"/>
          <p:cNvSpPr/>
          <p:nvPr/>
        </p:nvSpPr>
        <p:spPr>
          <a:xfrm>
            <a:off x="365040" y="392400"/>
            <a:ext cx="7230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GPIO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CustomShape 1"/>
          <p:cNvSpPr/>
          <p:nvPr/>
        </p:nvSpPr>
        <p:spPr>
          <a:xfrm>
            <a:off x="2171160" y="2905920"/>
            <a:ext cx="78490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적당한 값을</a:t>
            </a: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! </a:t>
            </a:r>
            <a:r>
              <a:rPr lang="ko-KR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적당한 메모리주소에</a:t>
            </a: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!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981" name="CustomShape 2"/>
          <p:cNvSpPr/>
          <p:nvPr/>
        </p:nvSpPr>
        <p:spPr>
          <a:xfrm>
            <a:off x="3048840" y="3613680"/>
            <a:ext cx="6094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sz="1800" b="1" strike="noStrike" spc="-1">
                <a:solidFill>
                  <a:srgbClr val="5F6368"/>
                </a:solidFill>
                <a:latin typeface="Apple SD Gothic Neo"/>
                <a:ea typeface="Pretendard"/>
              </a:rPr>
              <a:t>적당한 값을 어떻게 아는데</a:t>
            </a:r>
            <a:r>
              <a:rPr lang="en-US" sz="1800" b="1" strike="noStrike" spc="-1">
                <a:solidFill>
                  <a:srgbClr val="5F6368"/>
                </a:solidFill>
                <a:latin typeface="Apple SD Gothic Neo"/>
                <a:ea typeface="Pretendard"/>
              </a:rPr>
              <a:t>?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982" name="CustomShape 3"/>
          <p:cNvSpPr/>
          <p:nvPr/>
        </p:nvSpPr>
        <p:spPr>
          <a:xfrm>
            <a:off x="365040" y="392400"/>
            <a:ext cx="7230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GPIO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그림 2"/>
          <p:cNvPicPr/>
          <p:nvPr/>
        </p:nvPicPr>
        <p:blipFill>
          <a:blip r:embed="rId2"/>
          <a:stretch/>
        </p:blipFill>
        <p:spPr>
          <a:xfrm>
            <a:off x="628560" y="1500840"/>
            <a:ext cx="5466960" cy="4838400"/>
          </a:xfrm>
          <a:prstGeom prst="rect">
            <a:avLst/>
          </a:prstGeom>
          <a:ln>
            <a:noFill/>
          </a:ln>
        </p:spPr>
      </p:pic>
      <p:sp>
        <p:nvSpPr>
          <p:cNvPr id="271" name="CustomShape 1"/>
          <p:cNvSpPr/>
          <p:nvPr/>
        </p:nvSpPr>
        <p:spPr>
          <a:xfrm>
            <a:off x="498600" y="392400"/>
            <a:ext cx="27612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FSM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" name="Picture 2" descr="사진 설명이 없습니다."/>
          <p:cNvPicPr/>
          <p:nvPr/>
        </p:nvPicPr>
        <p:blipFill>
          <a:blip r:embed="rId2"/>
          <a:stretch/>
        </p:blipFill>
        <p:spPr>
          <a:xfrm>
            <a:off x="2464920" y="1800720"/>
            <a:ext cx="7261560" cy="4089240"/>
          </a:xfrm>
          <a:prstGeom prst="rect">
            <a:avLst/>
          </a:prstGeom>
          <a:ln>
            <a:noFill/>
          </a:ln>
        </p:spPr>
      </p:pic>
      <p:sp>
        <p:nvSpPr>
          <p:cNvPr id="984" name="CustomShape 1"/>
          <p:cNvSpPr/>
          <p:nvPr/>
        </p:nvSpPr>
        <p:spPr>
          <a:xfrm>
            <a:off x="365040" y="392400"/>
            <a:ext cx="7230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GPIO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CustomShape 1"/>
          <p:cNvSpPr/>
          <p:nvPr/>
        </p:nvSpPr>
        <p:spPr>
          <a:xfrm>
            <a:off x="4557600" y="3075120"/>
            <a:ext cx="29336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Switch Box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986" name="CustomShape 2"/>
          <p:cNvSpPr/>
          <p:nvPr/>
        </p:nvSpPr>
        <p:spPr>
          <a:xfrm>
            <a:off x="365040" y="392400"/>
            <a:ext cx="7230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GPIO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CustomShape 1"/>
          <p:cNvSpPr/>
          <p:nvPr/>
        </p:nvSpPr>
        <p:spPr>
          <a:xfrm>
            <a:off x="365040" y="392400"/>
            <a:ext cx="7230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GPIO</a:t>
            </a:r>
            <a:endParaRPr lang="en-US" sz="5400" b="0" strike="noStrike" spc="-1">
              <a:latin typeface="Arial"/>
            </a:endParaRPr>
          </a:p>
        </p:txBody>
      </p:sp>
      <p:pic>
        <p:nvPicPr>
          <p:cNvPr id="988" name="Picture 2" descr="판매) 런치패드 프로 (Novation Launchpad Pro)"/>
          <p:cNvPicPr/>
          <p:nvPr/>
        </p:nvPicPr>
        <p:blipFill>
          <a:blip r:embed="rId2"/>
          <a:stretch/>
        </p:blipFill>
        <p:spPr>
          <a:xfrm>
            <a:off x="2690640" y="1464840"/>
            <a:ext cx="6667200" cy="5000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CustomShape 1"/>
          <p:cNvSpPr/>
          <p:nvPr/>
        </p:nvSpPr>
        <p:spPr>
          <a:xfrm>
            <a:off x="4557600" y="3075120"/>
            <a:ext cx="29336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Switch Box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990" name="CustomShape 2"/>
          <p:cNvSpPr/>
          <p:nvPr/>
        </p:nvSpPr>
        <p:spPr>
          <a:xfrm>
            <a:off x="365040" y="392400"/>
            <a:ext cx="7230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GPIO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CustomShape 1"/>
          <p:cNvSpPr/>
          <p:nvPr/>
        </p:nvSpPr>
        <p:spPr>
          <a:xfrm>
            <a:off x="2171160" y="2905920"/>
            <a:ext cx="78490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적당한 값을</a:t>
            </a: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! </a:t>
            </a:r>
            <a:r>
              <a:rPr lang="ko-KR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적당한 메모리주소에</a:t>
            </a: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!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992" name="CustomShape 2"/>
          <p:cNvSpPr/>
          <p:nvPr/>
        </p:nvSpPr>
        <p:spPr>
          <a:xfrm>
            <a:off x="3048840" y="3613680"/>
            <a:ext cx="6094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sz="1800" b="1" strike="noStrike" spc="-1">
                <a:solidFill>
                  <a:srgbClr val="5F6368"/>
                </a:solidFill>
                <a:latin typeface="Apple SD Gothic Neo"/>
                <a:ea typeface="Pretendard"/>
              </a:rPr>
              <a:t>적당한 값을 어떻게 아는데</a:t>
            </a:r>
            <a:r>
              <a:rPr lang="en-US" sz="1800" b="1" strike="noStrike" spc="-1">
                <a:solidFill>
                  <a:srgbClr val="5F6368"/>
                </a:solidFill>
                <a:latin typeface="Apple SD Gothic Neo"/>
                <a:ea typeface="Pretendard"/>
              </a:rPr>
              <a:t>?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993" name="CustomShape 3"/>
          <p:cNvSpPr/>
          <p:nvPr/>
        </p:nvSpPr>
        <p:spPr>
          <a:xfrm>
            <a:off x="365040" y="392400"/>
            <a:ext cx="7230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GPIO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CustomShape 1"/>
          <p:cNvSpPr/>
          <p:nvPr/>
        </p:nvSpPr>
        <p:spPr>
          <a:xfrm>
            <a:off x="4649760" y="2905920"/>
            <a:ext cx="28922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Datasheet!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995" name="CustomShape 2"/>
          <p:cNvSpPr/>
          <p:nvPr/>
        </p:nvSpPr>
        <p:spPr>
          <a:xfrm>
            <a:off x="3048840" y="3613680"/>
            <a:ext cx="6094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sz="1800" b="1" strike="noStrike" spc="-1">
                <a:solidFill>
                  <a:srgbClr val="5F6368"/>
                </a:solidFill>
                <a:latin typeface="Apple SD Gothic Neo"/>
                <a:ea typeface="Pretendard"/>
              </a:rPr>
              <a:t>데이터시트에 모든 것이 다 나와있다</a:t>
            </a:r>
            <a:r>
              <a:rPr lang="en-US" sz="1800" b="1" strike="noStrike" spc="-1">
                <a:solidFill>
                  <a:srgbClr val="5F6368"/>
                </a:solidFill>
                <a:latin typeface="Apple SD Gothic Neo"/>
                <a:ea typeface="Pretendard"/>
              </a:rPr>
              <a:t>. </a:t>
            </a:r>
            <a:r>
              <a:rPr lang="ko-KR" sz="1800" b="1" strike="noStrike" spc="-1">
                <a:solidFill>
                  <a:srgbClr val="5F6368"/>
                </a:solidFill>
                <a:latin typeface="Apple SD Gothic Neo"/>
                <a:ea typeface="Pretendard"/>
              </a:rPr>
              <a:t>참고하면서 개발</a:t>
            </a:r>
            <a:r>
              <a:rPr lang="en-US" sz="1800" b="1" strike="noStrike" spc="-1">
                <a:solidFill>
                  <a:srgbClr val="5F6368"/>
                </a:solidFill>
                <a:latin typeface="Apple SD Gothic Neo"/>
                <a:ea typeface="Pretendard"/>
              </a:rPr>
              <a:t>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996" name="CustomShape 3"/>
          <p:cNvSpPr/>
          <p:nvPr/>
        </p:nvSpPr>
        <p:spPr>
          <a:xfrm>
            <a:off x="365040" y="392400"/>
            <a:ext cx="7230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GPIO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CustomShape 1"/>
          <p:cNvSpPr/>
          <p:nvPr/>
        </p:nvSpPr>
        <p:spPr>
          <a:xfrm>
            <a:off x="365040" y="392400"/>
            <a:ext cx="7230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GPIO</a:t>
            </a:r>
            <a:endParaRPr lang="en-US" sz="5400" b="0" strike="noStrike" spc="-1">
              <a:latin typeface="Arial"/>
            </a:endParaRPr>
          </a:p>
        </p:txBody>
      </p:sp>
      <p:pic>
        <p:nvPicPr>
          <p:cNvPr id="998" name="Picture 2" descr="https://s3.ap-northeast-2.amazonaws.com/opentutorials-user-file/module/1837/3672.png"/>
          <p:cNvPicPr/>
          <p:nvPr/>
        </p:nvPicPr>
        <p:blipFill>
          <a:blip r:embed="rId2"/>
          <a:stretch/>
        </p:blipFill>
        <p:spPr>
          <a:xfrm>
            <a:off x="1576440" y="2770920"/>
            <a:ext cx="8895960" cy="923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CustomShape 1"/>
          <p:cNvSpPr/>
          <p:nvPr/>
        </p:nvSpPr>
        <p:spPr>
          <a:xfrm>
            <a:off x="2980080" y="3075120"/>
            <a:ext cx="62312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Why we need to learn it?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000" name="CustomShape 2"/>
          <p:cNvSpPr/>
          <p:nvPr/>
        </p:nvSpPr>
        <p:spPr>
          <a:xfrm>
            <a:off x="365040" y="392400"/>
            <a:ext cx="7230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GPIO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Picture 4"/>
          <p:cNvPicPr/>
          <p:nvPr/>
        </p:nvPicPr>
        <p:blipFill>
          <a:blip r:embed="rId2"/>
          <a:stretch/>
        </p:blipFill>
        <p:spPr>
          <a:xfrm>
            <a:off x="456480" y="1614600"/>
            <a:ext cx="5536440" cy="3111120"/>
          </a:xfrm>
          <a:prstGeom prst="rect">
            <a:avLst/>
          </a:prstGeom>
          <a:ln>
            <a:noFill/>
          </a:ln>
        </p:spPr>
      </p:pic>
      <p:sp>
        <p:nvSpPr>
          <p:cNvPr id="1002" name="CustomShape 1"/>
          <p:cNvSpPr/>
          <p:nvPr/>
        </p:nvSpPr>
        <p:spPr>
          <a:xfrm>
            <a:off x="775440" y="4726440"/>
            <a:ext cx="47624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Space X Crew Dragon’s Control Panel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003" name="Picture 6"/>
          <p:cNvPicPr/>
          <p:nvPr/>
        </p:nvPicPr>
        <p:blipFill>
          <a:blip r:embed="rId3"/>
          <a:stretch/>
        </p:blipFill>
        <p:spPr>
          <a:xfrm>
            <a:off x="6095880" y="1614600"/>
            <a:ext cx="5536440" cy="3111120"/>
          </a:xfrm>
          <a:prstGeom prst="rect">
            <a:avLst/>
          </a:prstGeom>
          <a:ln>
            <a:noFill/>
          </a:ln>
        </p:spPr>
      </p:pic>
      <p:sp>
        <p:nvSpPr>
          <p:cNvPr id="1004" name="CustomShape 2"/>
          <p:cNvSpPr/>
          <p:nvPr/>
        </p:nvSpPr>
        <p:spPr>
          <a:xfrm>
            <a:off x="6421320" y="4726440"/>
            <a:ext cx="4885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Space Shuttle Atlantis’s Control Panel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5" name="CustomShape 3"/>
          <p:cNvSpPr/>
          <p:nvPr/>
        </p:nvSpPr>
        <p:spPr>
          <a:xfrm>
            <a:off x="1152720" y="5185440"/>
            <a:ext cx="400788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USING ARDUINO FRAME-WORK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6" name="CustomShape 4"/>
          <p:cNvSpPr/>
          <p:nvPr/>
        </p:nvSpPr>
        <p:spPr>
          <a:xfrm>
            <a:off x="6778080" y="5202360"/>
            <a:ext cx="422748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ATMGEA328 REGISTER CONTROL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7" name="CustomShape 5"/>
          <p:cNvSpPr/>
          <p:nvPr/>
        </p:nvSpPr>
        <p:spPr>
          <a:xfrm>
            <a:off x="365040" y="392400"/>
            <a:ext cx="7230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GPIO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8" name="Picture 4"/>
          <p:cNvPicPr/>
          <p:nvPr/>
        </p:nvPicPr>
        <p:blipFill>
          <a:blip r:embed="rId2"/>
          <a:stretch/>
        </p:blipFill>
        <p:spPr>
          <a:xfrm>
            <a:off x="456480" y="1614600"/>
            <a:ext cx="5536440" cy="3111120"/>
          </a:xfrm>
          <a:prstGeom prst="rect">
            <a:avLst/>
          </a:prstGeom>
          <a:ln>
            <a:noFill/>
          </a:ln>
        </p:spPr>
      </p:pic>
      <p:sp>
        <p:nvSpPr>
          <p:cNvPr id="1009" name="CustomShape 1"/>
          <p:cNvSpPr/>
          <p:nvPr/>
        </p:nvSpPr>
        <p:spPr>
          <a:xfrm>
            <a:off x="775440" y="4726440"/>
            <a:ext cx="47624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Space X Crew Dragon’s Control Panel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010" name="Picture 6"/>
          <p:cNvPicPr/>
          <p:nvPr/>
        </p:nvPicPr>
        <p:blipFill>
          <a:blip r:embed="rId3"/>
          <a:stretch/>
        </p:blipFill>
        <p:spPr>
          <a:xfrm>
            <a:off x="6095880" y="1614600"/>
            <a:ext cx="5536440" cy="3111120"/>
          </a:xfrm>
          <a:prstGeom prst="rect">
            <a:avLst/>
          </a:prstGeom>
          <a:ln>
            <a:noFill/>
          </a:ln>
        </p:spPr>
      </p:pic>
      <p:sp>
        <p:nvSpPr>
          <p:cNvPr id="1011" name="CustomShape 2"/>
          <p:cNvSpPr/>
          <p:nvPr/>
        </p:nvSpPr>
        <p:spPr>
          <a:xfrm>
            <a:off x="6421320" y="4726440"/>
            <a:ext cx="4885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Space Shuttle Atlantis’s Control Panel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12" name="CustomShape 3"/>
          <p:cNvSpPr/>
          <p:nvPr/>
        </p:nvSpPr>
        <p:spPr>
          <a:xfrm>
            <a:off x="3474720" y="5457240"/>
            <a:ext cx="5242320" cy="70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Same Function, but different Interface…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But how does it work on the backend?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13" name="CustomShape 4"/>
          <p:cNvSpPr/>
          <p:nvPr/>
        </p:nvSpPr>
        <p:spPr>
          <a:xfrm>
            <a:off x="365040" y="392400"/>
            <a:ext cx="7230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GPIO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그림 2"/>
          <p:cNvPicPr/>
          <p:nvPr/>
        </p:nvPicPr>
        <p:blipFill>
          <a:blip r:embed="rId2"/>
          <a:stretch/>
        </p:blipFill>
        <p:spPr>
          <a:xfrm>
            <a:off x="628560" y="1500840"/>
            <a:ext cx="5466960" cy="4838400"/>
          </a:xfrm>
          <a:prstGeom prst="rect">
            <a:avLst/>
          </a:prstGeom>
          <a:ln>
            <a:noFill/>
          </a:ln>
        </p:spPr>
      </p:pic>
      <p:sp>
        <p:nvSpPr>
          <p:cNvPr id="273" name="CustomShape 1"/>
          <p:cNvSpPr/>
          <p:nvPr/>
        </p:nvSpPr>
        <p:spPr>
          <a:xfrm>
            <a:off x="855360" y="3068280"/>
            <a:ext cx="352080" cy="36036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" name="CustomShape 2"/>
          <p:cNvSpPr/>
          <p:nvPr/>
        </p:nvSpPr>
        <p:spPr>
          <a:xfrm>
            <a:off x="7119000" y="1771200"/>
            <a:ext cx="3942360" cy="13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WHITE SCREEN</a:t>
            </a:r>
            <a:endParaRPr lang="en-US" sz="4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STATE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75" name="CustomShape 3"/>
          <p:cNvSpPr/>
          <p:nvPr/>
        </p:nvSpPr>
        <p:spPr>
          <a:xfrm>
            <a:off x="498600" y="392400"/>
            <a:ext cx="27612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FSM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Picture 4"/>
          <p:cNvPicPr/>
          <p:nvPr/>
        </p:nvPicPr>
        <p:blipFill>
          <a:blip r:embed="rId2"/>
          <a:stretch/>
        </p:blipFill>
        <p:spPr>
          <a:xfrm>
            <a:off x="456480" y="1614600"/>
            <a:ext cx="5536440" cy="3111120"/>
          </a:xfrm>
          <a:prstGeom prst="rect">
            <a:avLst/>
          </a:prstGeom>
          <a:ln>
            <a:noFill/>
          </a:ln>
        </p:spPr>
      </p:pic>
      <p:sp>
        <p:nvSpPr>
          <p:cNvPr id="1015" name="CustomShape 1"/>
          <p:cNvSpPr/>
          <p:nvPr/>
        </p:nvSpPr>
        <p:spPr>
          <a:xfrm>
            <a:off x="775440" y="4726440"/>
            <a:ext cx="47624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Space X Crew Dragon’s Control Panel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016" name="Picture 6"/>
          <p:cNvPicPr/>
          <p:nvPr/>
        </p:nvPicPr>
        <p:blipFill>
          <a:blip r:embed="rId3"/>
          <a:stretch/>
        </p:blipFill>
        <p:spPr>
          <a:xfrm>
            <a:off x="6095880" y="1614600"/>
            <a:ext cx="5536440" cy="3111120"/>
          </a:xfrm>
          <a:prstGeom prst="rect">
            <a:avLst/>
          </a:prstGeom>
          <a:ln>
            <a:noFill/>
          </a:ln>
        </p:spPr>
      </p:pic>
      <p:sp>
        <p:nvSpPr>
          <p:cNvPr id="1017" name="CustomShape 2"/>
          <p:cNvSpPr/>
          <p:nvPr/>
        </p:nvSpPr>
        <p:spPr>
          <a:xfrm>
            <a:off x="6421320" y="4726440"/>
            <a:ext cx="4885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Space Shuttle Atlantis’s Control Panel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18" name="CustomShape 3"/>
          <p:cNvSpPr/>
          <p:nvPr/>
        </p:nvSpPr>
        <p:spPr>
          <a:xfrm>
            <a:off x="3080520" y="5449320"/>
            <a:ext cx="6030360" cy="70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We are Engineer.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It means we need to understand right case too.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19" name="CustomShape 4"/>
          <p:cNvSpPr/>
          <p:nvPr/>
        </p:nvSpPr>
        <p:spPr>
          <a:xfrm>
            <a:off x="365040" y="384480"/>
            <a:ext cx="7230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GPIO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CustomShape 1"/>
          <p:cNvSpPr/>
          <p:nvPr/>
        </p:nvSpPr>
        <p:spPr>
          <a:xfrm>
            <a:off x="365040" y="392400"/>
            <a:ext cx="7230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GPIO</a:t>
            </a:r>
            <a:endParaRPr lang="en-US" sz="5400" b="0" strike="noStrike" spc="-1">
              <a:latin typeface="Arial"/>
            </a:endParaRPr>
          </a:p>
        </p:txBody>
      </p:sp>
      <p:pic>
        <p:nvPicPr>
          <p:cNvPr id="1021" name="Picture 4" descr="아두이노 나노 사양 및 사용법"/>
          <p:cNvPicPr/>
          <p:nvPr/>
        </p:nvPicPr>
        <p:blipFill>
          <a:blip r:embed="rId2"/>
          <a:stretch/>
        </p:blipFill>
        <p:spPr>
          <a:xfrm>
            <a:off x="3296520" y="2224800"/>
            <a:ext cx="5598360" cy="2408040"/>
          </a:xfrm>
          <a:prstGeom prst="rect">
            <a:avLst/>
          </a:prstGeom>
          <a:ln>
            <a:noFill/>
          </a:ln>
        </p:spPr>
      </p:pic>
      <p:sp>
        <p:nvSpPr>
          <p:cNvPr id="1022" name="CustomShape 2"/>
          <p:cNvSpPr/>
          <p:nvPr/>
        </p:nvSpPr>
        <p:spPr>
          <a:xfrm>
            <a:off x="3978360" y="2318040"/>
            <a:ext cx="3135960" cy="440640"/>
          </a:xfrm>
          <a:prstGeom prst="rect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3" name="CustomShape 3"/>
          <p:cNvSpPr/>
          <p:nvPr/>
        </p:nvSpPr>
        <p:spPr>
          <a:xfrm>
            <a:off x="4868640" y="3878280"/>
            <a:ext cx="2245680" cy="440640"/>
          </a:xfrm>
          <a:prstGeom prst="rect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CustomShape 1"/>
          <p:cNvSpPr/>
          <p:nvPr/>
        </p:nvSpPr>
        <p:spPr>
          <a:xfrm>
            <a:off x="365040" y="392400"/>
            <a:ext cx="7230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GPIO</a:t>
            </a:r>
            <a:endParaRPr lang="en-US" sz="5400" b="0" strike="noStrike" spc="-1">
              <a:latin typeface="Arial"/>
            </a:endParaRPr>
          </a:p>
        </p:txBody>
      </p:sp>
      <p:pic>
        <p:nvPicPr>
          <p:cNvPr id="1025" name="그림 4"/>
          <p:cNvPicPr/>
          <p:nvPr/>
        </p:nvPicPr>
        <p:blipFill>
          <a:blip r:embed="rId2"/>
          <a:stretch/>
        </p:blipFill>
        <p:spPr>
          <a:xfrm>
            <a:off x="3148560" y="1580400"/>
            <a:ext cx="6160680" cy="4753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CustomShape 1"/>
          <p:cNvSpPr/>
          <p:nvPr/>
        </p:nvSpPr>
        <p:spPr>
          <a:xfrm>
            <a:off x="365040" y="392400"/>
            <a:ext cx="7230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GPIO</a:t>
            </a:r>
            <a:endParaRPr lang="en-US" sz="5400" b="0" strike="noStrike" spc="-1">
              <a:latin typeface="Arial"/>
            </a:endParaRPr>
          </a:p>
        </p:txBody>
      </p:sp>
      <p:pic>
        <p:nvPicPr>
          <p:cNvPr id="1027" name="그림 4"/>
          <p:cNvPicPr/>
          <p:nvPr/>
        </p:nvPicPr>
        <p:blipFill>
          <a:blip r:embed="rId2"/>
          <a:stretch/>
        </p:blipFill>
        <p:spPr>
          <a:xfrm>
            <a:off x="3148560" y="1580400"/>
            <a:ext cx="6160680" cy="4753800"/>
          </a:xfrm>
          <a:prstGeom prst="rect">
            <a:avLst/>
          </a:prstGeom>
          <a:ln>
            <a:noFill/>
          </a:ln>
        </p:spPr>
      </p:pic>
      <p:sp>
        <p:nvSpPr>
          <p:cNvPr id="1028" name="CustomShape 2"/>
          <p:cNvSpPr/>
          <p:nvPr/>
        </p:nvSpPr>
        <p:spPr>
          <a:xfrm>
            <a:off x="6818040" y="1971000"/>
            <a:ext cx="1038240" cy="3701520"/>
          </a:xfrm>
          <a:prstGeom prst="rect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9" name="CustomShape 3"/>
          <p:cNvSpPr/>
          <p:nvPr/>
        </p:nvSpPr>
        <p:spPr>
          <a:xfrm>
            <a:off x="2882520" y="4989240"/>
            <a:ext cx="1038240" cy="434880"/>
          </a:xfrm>
          <a:prstGeom prst="rect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CustomShape 1"/>
          <p:cNvSpPr/>
          <p:nvPr/>
        </p:nvSpPr>
        <p:spPr>
          <a:xfrm>
            <a:off x="365040" y="392400"/>
            <a:ext cx="7230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GPIO</a:t>
            </a:r>
            <a:endParaRPr lang="en-US" sz="5400" b="0" strike="noStrike" spc="-1">
              <a:latin typeface="Arial"/>
            </a:endParaRPr>
          </a:p>
        </p:txBody>
      </p:sp>
      <p:pic>
        <p:nvPicPr>
          <p:cNvPr id="1031" name="Picture 4" descr="아두이노 나노 사양 및 사용법"/>
          <p:cNvPicPr/>
          <p:nvPr/>
        </p:nvPicPr>
        <p:blipFill>
          <a:blip r:embed="rId2"/>
          <a:stretch/>
        </p:blipFill>
        <p:spPr>
          <a:xfrm>
            <a:off x="3296520" y="2224800"/>
            <a:ext cx="5598360" cy="2408040"/>
          </a:xfrm>
          <a:prstGeom prst="rect">
            <a:avLst/>
          </a:prstGeom>
          <a:ln>
            <a:noFill/>
          </a:ln>
        </p:spPr>
      </p:pic>
      <p:sp>
        <p:nvSpPr>
          <p:cNvPr id="1032" name="CustomShape 2"/>
          <p:cNvSpPr/>
          <p:nvPr/>
        </p:nvSpPr>
        <p:spPr>
          <a:xfrm>
            <a:off x="4588560" y="2494800"/>
            <a:ext cx="1723680" cy="1608480"/>
          </a:xfrm>
          <a:prstGeom prst="ellipse">
            <a:avLst/>
          </a:prstGeom>
          <a:noFill/>
          <a:ln w="572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CustomShape 1"/>
          <p:cNvSpPr/>
          <p:nvPr/>
        </p:nvSpPr>
        <p:spPr>
          <a:xfrm>
            <a:off x="365040" y="392400"/>
            <a:ext cx="7230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GPIO</a:t>
            </a:r>
            <a:endParaRPr lang="en-US" sz="5400" b="0" strike="noStrike" spc="-1">
              <a:latin typeface="Arial"/>
            </a:endParaRPr>
          </a:p>
        </p:txBody>
      </p:sp>
      <p:grpSp>
        <p:nvGrpSpPr>
          <p:cNvPr id="1034" name="Group 2"/>
          <p:cNvGrpSpPr/>
          <p:nvPr/>
        </p:nvGrpSpPr>
        <p:grpSpPr>
          <a:xfrm>
            <a:off x="3512160" y="1589040"/>
            <a:ext cx="5409720" cy="4695840"/>
            <a:chOff x="3512160" y="1589040"/>
            <a:chExt cx="5409720" cy="4695840"/>
          </a:xfrm>
        </p:grpSpPr>
        <p:pic>
          <p:nvPicPr>
            <p:cNvPr id="1035" name="그림 5"/>
            <p:cNvPicPr/>
            <p:nvPr/>
          </p:nvPicPr>
          <p:blipFill>
            <a:blip r:embed="rId2"/>
            <a:srcRect t="10488"/>
            <a:stretch/>
          </p:blipFill>
          <p:spPr>
            <a:xfrm>
              <a:off x="3512160" y="1589040"/>
              <a:ext cx="4503960" cy="45705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36" name="CustomShape 3"/>
            <p:cNvSpPr/>
            <p:nvPr/>
          </p:nvSpPr>
          <p:spPr>
            <a:xfrm>
              <a:off x="7421760" y="4909320"/>
              <a:ext cx="1500120" cy="1375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CustomShape 1"/>
          <p:cNvSpPr/>
          <p:nvPr/>
        </p:nvSpPr>
        <p:spPr>
          <a:xfrm>
            <a:off x="365040" y="392400"/>
            <a:ext cx="7230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GPIO</a:t>
            </a:r>
            <a:endParaRPr lang="en-US" sz="5400" b="0" strike="noStrike" spc="-1">
              <a:latin typeface="Arial"/>
            </a:endParaRPr>
          </a:p>
        </p:txBody>
      </p:sp>
      <p:grpSp>
        <p:nvGrpSpPr>
          <p:cNvPr id="1038" name="Group 2"/>
          <p:cNvGrpSpPr/>
          <p:nvPr/>
        </p:nvGrpSpPr>
        <p:grpSpPr>
          <a:xfrm>
            <a:off x="1202040" y="1629360"/>
            <a:ext cx="5409720" cy="4695480"/>
            <a:chOff x="1202040" y="1629360"/>
            <a:chExt cx="5409720" cy="4695480"/>
          </a:xfrm>
        </p:grpSpPr>
        <p:pic>
          <p:nvPicPr>
            <p:cNvPr id="1039" name="그림 5"/>
            <p:cNvPicPr/>
            <p:nvPr/>
          </p:nvPicPr>
          <p:blipFill>
            <a:blip r:embed="rId2"/>
            <a:srcRect t="10488"/>
            <a:stretch/>
          </p:blipFill>
          <p:spPr>
            <a:xfrm>
              <a:off x="1202040" y="1629360"/>
              <a:ext cx="4503960" cy="45705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40" name="CustomShape 3"/>
            <p:cNvSpPr/>
            <p:nvPr/>
          </p:nvSpPr>
          <p:spPr>
            <a:xfrm>
              <a:off x="5111640" y="4949280"/>
              <a:ext cx="1500120" cy="1375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041" name="그림 1"/>
          <p:cNvPicPr/>
          <p:nvPr/>
        </p:nvPicPr>
        <p:blipFill>
          <a:blip r:embed="rId3"/>
          <a:stretch/>
        </p:blipFill>
        <p:spPr>
          <a:xfrm>
            <a:off x="6392880" y="2085480"/>
            <a:ext cx="5203440" cy="4015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CustomShape 1"/>
          <p:cNvSpPr/>
          <p:nvPr/>
        </p:nvSpPr>
        <p:spPr>
          <a:xfrm>
            <a:off x="365040" y="392400"/>
            <a:ext cx="7230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GPIO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043" name="CustomShape 2"/>
          <p:cNvSpPr/>
          <p:nvPr/>
        </p:nvSpPr>
        <p:spPr>
          <a:xfrm>
            <a:off x="2916360" y="3018960"/>
            <a:ext cx="62161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There are lots of PORT…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CustomShape 1"/>
          <p:cNvSpPr/>
          <p:nvPr/>
        </p:nvSpPr>
        <p:spPr>
          <a:xfrm>
            <a:off x="5180760" y="2459520"/>
            <a:ext cx="1830240" cy="191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DDRx</a:t>
            </a:r>
            <a:endParaRPr lang="en-US" sz="4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PORTx</a:t>
            </a:r>
            <a:endParaRPr lang="en-US" sz="4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PINx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045" name="CustomShape 2"/>
          <p:cNvSpPr/>
          <p:nvPr/>
        </p:nvSpPr>
        <p:spPr>
          <a:xfrm>
            <a:off x="365040" y="392400"/>
            <a:ext cx="7230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GPIO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Picture 2" descr="https://s3.ap-northeast-2.amazonaws.com/opentutorials-user-file/module/1837/3672.png"/>
          <p:cNvPicPr/>
          <p:nvPr/>
        </p:nvPicPr>
        <p:blipFill>
          <a:blip r:embed="rId2"/>
          <a:stretch/>
        </p:blipFill>
        <p:spPr>
          <a:xfrm>
            <a:off x="1576440" y="2770920"/>
            <a:ext cx="8895960" cy="1482480"/>
          </a:xfrm>
          <a:prstGeom prst="rect">
            <a:avLst/>
          </a:prstGeom>
          <a:ln>
            <a:noFill/>
          </a:ln>
        </p:spPr>
      </p:pic>
      <p:sp>
        <p:nvSpPr>
          <p:cNvPr id="1047" name="CustomShape 1"/>
          <p:cNvSpPr/>
          <p:nvPr/>
        </p:nvSpPr>
        <p:spPr>
          <a:xfrm>
            <a:off x="365040" y="392400"/>
            <a:ext cx="7230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GPIO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048" name="CustomShape 2"/>
          <p:cNvSpPr/>
          <p:nvPr/>
        </p:nvSpPr>
        <p:spPr>
          <a:xfrm>
            <a:off x="2390400" y="2746800"/>
            <a:ext cx="1804320" cy="316800"/>
          </a:xfrm>
          <a:prstGeom prst="rect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그림 2"/>
          <p:cNvPicPr/>
          <p:nvPr/>
        </p:nvPicPr>
        <p:blipFill>
          <a:blip r:embed="rId2"/>
          <a:stretch/>
        </p:blipFill>
        <p:spPr>
          <a:xfrm>
            <a:off x="628560" y="1500840"/>
            <a:ext cx="5466960" cy="4838400"/>
          </a:xfrm>
          <a:prstGeom prst="rect">
            <a:avLst/>
          </a:prstGeom>
          <a:ln>
            <a:noFill/>
          </a:ln>
        </p:spPr>
      </p:pic>
      <p:sp>
        <p:nvSpPr>
          <p:cNvPr id="277" name="CustomShape 1"/>
          <p:cNvSpPr/>
          <p:nvPr/>
        </p:nvSpPr>
        <p:spPr>
          <a:xfrm>
            <a:off x="5546520" y="4824000"/>
            <a:ext cx="352080" cy="36036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CustomShape 2"/>
          <p:cNvSpPr/>
          <p:nvPr/>
        </p:nvSpPr>
        <p:spPr>
          <a:xfrm>
            <a:off x="7119000" y="1771200"/>
            <a:ext cx="3942360" cy="13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WHITE SCREEN</a:t>
            </a:r>
            <a:endParaRPr lang="en-US" sz="4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STATE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79" name="CustomShape 3"/>
          <p:cNvSpPr/>
          <p:nvPr/>
        </p:nvSpPr>
        <p:spPr>
          <a:xfrm>
            <a:off x="7288200" y="3232800"/>
            <a:ext cx="3933360" cy="13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BLACK SCREEN</a:t>
            </a:r>
            <a:endParaRPr lang="en-US" sz="4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STATE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80" name="CustomShape 4"/>
          <p:cNvSpPr/>
          <p:nvPr/>
        </p:nvSpPr>
        <p:spPr>
          <a:xfrm rot="10800000">
            <a:off x="6753600" y="1938240"/>
            <a:ext cx="375120" cy="1685880"/>
          </a:xfrm>
          <a:prstGeom prst="up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CustomShape 5"/>
          <p:cNvSpPr/>
          <p:nvPr/>
        </p:nvSpPr>
        <p:spPr>
          <a:xfrm>
            <a:off x="498600" y="392400"/>
            <a:ext cx="27612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FSM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CustomShape 1"/>
          <p:cNvSpPr/>
          <p:nvPr/>
        </p:nvSpPr>
        <p:spPr>
          <a:xfrm>
            <a:off x="5180760" y="2459520"/>
            <a:ext cx="1830240" cy="191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DDRx</a:t>
            </a:r>
            <a:endParaRPr lang="en-US" sz="4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PORTx</a:t>
            </a:r>
            <a:endParaRPr lang="en-US" sz="4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PINx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050" name="CustomShape 2"/>
          <p:cNvSpPr/>
          <p:nvPr/>
        </p:nvSpPr>
        <p:spPr>
          <a:xfrm>
            <a:off x="365040" y="392400"/>
            <a:ext cx="7230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GPIO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Picture 4"/>
          <p:cNvPicPr/>
          <p:nvPr/>
        </p:nvPicPr>
        <p:blipFill>
          <a:blip r:embed="rId2"/>
          <a:stretch/>
        </p:blipFill>
        <p:spPr>
          <a:xfrm>
            <a:off x="4479840" y="1712520"/>
            <a:ext cx="2899800" cy="3432240"/>
          </a:xfrm>
          <a:prstGeom prst="rect">
            <a:avLst/>
          </a:prstGeom>
          <a:ln>
            <a:noFill/>
          </a:ln>
        </p:spPr>
      </p:pic>
      <p:sp>
        <p:nvSpPr>
          <p:cNvPr id="1052" name="CustomShape 1"/>
          <p:cNvSpPr/>
          <p:nvPr/>
        </p:nvSpPr>
        <p:spPr>
          <a:xfrm>
            <a:off x="365040" y="392400"/>
            <a:ext cx="7230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GPIO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3" name="Picture 2"/>
          <p:cNvPicPr/>
          <p:nvPr/>
        </p:nvPicPr>
        <p:blipFill>
          <a:blip r:embed="rId2"/>
          <a:stretch/>
        </p:blipFill>
        <p:spPr>
          <a:xfrm>
            <a:off x="576360" y="2144880"/>
            <a:ext cx="5759280" cy="2707920"/>
          </a:xfrm>
          <a:prstGeom prst="rect">
            <a:avLst/>
          </a:prstGeom>
          <a:ln>
            <a:noFill/>
          </a:ln>
        </p:spPr>
      </p:pic>
      <p:pic>
        <p:nvPicPr>
          <p:cNvPr id="1054" name="Picture 4"/>
          <p:cNvPicPr/>
          <p:nvPr/>
        </p:nvPicPr>
        <p:blipFill>
          <a:blip r:embed="rId3"/>
          <a:stretch/>
        </p:blipFill>
        <p:spPr>
          <a:xfrm>
            <a:off x="6942240" y="1712520"/>
            <a:ext cx="2899800" cy="3432240"/>
          </a:xfrm>
          <a:prstGeom prst="rect">
            <a:avLst/>
          </a:prstGeom>
          <a:ln>
            <a:noFill/>
          </a:ln>
        </p:spPr>
      </p:pic>
      <p:sp>
        <p:nvSpPr>
          <p:cNvPr id="1055" name="CustomShape 1"/>
          <p:cNvSpPr/>
          <p:nvPr/>
        </p:nvSpPr>
        <p:spPr>
          <a:xfrm>
            <a:off x="365040" y="392400"/>
            <a:ext cx="7230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GPIO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그림 3"/>
          <p:cNvPicPr/>
          <p:nvPr/>
        </p:nvPicPr>
        <p:blipFill>
          <a:blip r:embed="rId2"/>
          <a:stretch/>
        </p:blipFill>
        <p:spPr>
          <a:xfrm>
            <a:off x="3309120" y="1809720"/>
            <a:ext cx="5430600" cy="37580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57" name="CustomShape 1"/>
          <p:cNvSpPr/>
          <p:nvPr/>
        </p:nvSpPr>
        <p:spPr>
          <a:xfrm>
            <a:off x="365040" y="392400"/>
            <a:ext cx="7230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GPIO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9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그림 3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059" name="CustomShape 1"/>
          <p:cNvSpPr/>
          <p:nvPr/>
        </p:nvSpPr>
        <p:spPr>
          <a:xfrm>
            <a:off x="2502720" y="1913040"/>
            <a:ext cx="7186680" cy="3031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0" name="CustomShape 2"/>
          <p:cNvSpPr/>
          <p:nvPr/>
        </p:nvSpPr>
        <p:spPr>
          <a:xfrm>
            <a:off x="4722480" y="2967480"/>
            <a:ext cx="274608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ADC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CustomShape 1"/>
          <p:cNvSpPr/>
          <p:nvPr/>
        </p:nvSpPr>
        <p:spPr>
          <a:xfrm>
            <a:off x="4587480" y="3018960"/>
            <a:ext cx="28742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Resolution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062" name="CustomShape 2"/>
          <p:cNvSpPr/>
          <p:nvPr/>
        </p:nvSpPr>
        <p:spPr>
          <a:xfrm>
            <a:off x="969120" y="392400"/>
            <a:ext cx="79398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ADC</a:t>
            </a:r>
            <a:r>
              <a:rPr lang="en-US" sz="3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(Analog Digital Converter)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CustomShape 1"/>
          <p:cNvSpPr/>
          <p:nvPr/>
        </p:nvSpPr>
        <p:spPr>
          <a:xfrm>
            <a:off x="2801880" y="3018960"/>
            <a:ext cx="64447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If our resolution is 0.1V…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064" name="CustomShape 2"/>
          <p:cNvSpPr/>
          <p:nvPr/>
        </p:nvSpPr>
        <p:spPr>
          <a:xfrm>
            <a:off x="969120" y="392400"/>
            <a:ext cx="79398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ADC</a:t>
            </a:r>
            <a:r>
              <a:rPr lang="en-US" sz="3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(Analog Digital Converter)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CustomShape 1"/>
          <p:cNvSpPr/>
          <p:nvPr/>
        </p:nvSpPr>
        <p:spPr>
          <a:xfrm>
            <a:off x="1855440" y="2767320"/>
            <a:ext cx="8337600" cy="13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Can we </a:t>
            </a:r>
            <a:r>
              <a:rPr lang="en-US" sz="4000" b="1" strike="noStrike" spc="-1">
                <a:solidFill>
                  <a:srgbClr val="515151"/>
                </a:solidFill>
                <a:latin typeface="noto"/>
                <a:ea typeface="Pretendard"/>
              </a:rPr>
              <a:t>differentiate between</a:t>
            </a:r>
            <a:endParaRPr lang="en-US" sz="4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noto"/>
                <a:ea typeface="Pretendard"/>
              </a:rPr>
              <a:t>1.51V and 1.52V?</a:t>
            </a:r>
            <a:r>
              <a:rPr lang="en-US" sz="4000" b="0" strike="noStrike" spc="-1">
                <a:solidFill>
                  <a:srgbClr val="515151"/>
                </a:solidFill>
                <a:latin typeface="noto"/>
                <a:ea typeface="Pretendard"/>
              </a:rPr>
              <a:t> 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066" name="CustomShape 2"/>
          <p:cNvSpPr/>
          <p:nvPr/>
        </p:nvSpPr>
        <p:spPr>
          <a:xfrm>
            <a:off x="489240" y="6096240"/>
            <a:ext cx="6095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Our resolution is 0.1V…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67" name="CustomShape 3"/>
          <p:cNvSpPr/>
          <p:nvPr/>
        </p:nvSpPr>
        <p:spPr>
          <a:xfrm>
            <a:off x="969120" y="392400"/>
            <a:ext cx="79398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ADC</a:t>
            </a:r>
            <a:r>
              <a:rPr lang="en-US" sz="3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(Analog Digital Converter)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CustomShape 1"/>
          <p:cNvSpPr/>
          <p:nvPr/>
        </p:nvSpPr>
        <p:spPr>
          <a:xfrm>
            <a:off x="4776480" y="3075120"/>
            <a:ext cx="24958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We can’t!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069" name="CustomShape 2"/>
          <p:cNvSpPr/>
          <p:nvPr/>
        </p:nvSpPr>
        <p:spPr>
          <a:xfrm>
            <a:off x="489240" y="6096240"/>
            <a:ext cx="6095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Our resolution is 0.1V…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70" name="CustomShape 3"/>
          <p:cNvSpPr/>
          <p:nvPr/>
        </p:nvSpPr>
        <p:spPr>
          <a:xfrm>
            <a:off x="969120" y="392400"/>
            <a:ext cx="79398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ADC</a:t>
            </a:r>
            <a:r>
              <a:rPr lang="en-US" sz="3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(Analog Digital Converter)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CustomShape 1"/>
          <p:cNvSpPr/>
          <p:nvPr/>
        </p:nvSpPr>
        <p:spPr>
          <a:xfrm>
            <a:off x="2395080" y="3075120"/>
            <a:ext cx="72586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Our ADC’s resolution is 10bit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072" name="CustomShape 2"/>
          <p:cNvSpPr/>
          <p:nvPr/>
        </p:nvSpPr>
        <p:spPr>
          <a:xfrm>
            <a:off x="489240" y="6096240"/>
            <a:ext cx="6095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Our resolution is 0.1V…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73" name="CustomShape 3"/>
          <p:cNvSpPr/>
          <p:nvPr/>
        </p:nvSpPr>
        <p:spPr>
          <a:xfrm>
            <a:off x="969120" y="392400"/>
            <a:ext cx="79398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ADC</a:t>
            </a:r>
            <a:r>
              <a:rPr lang="en-US" sz="3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(Analog Digital Converter)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04080" y="1337760"/>
            <a:ext cx="412560" cy="13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t/>
            </a:r>
            <a:br/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 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810360" y="4353840"/>
            <a:ext cx="1025352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RATS Github</a:t>
            </a:r>
            <a:r>
              <a:rPr lang="ko-KR" sz="24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에 가시면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ko-KR" sz="24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해당 자료의 원본격의 </a:t>
            </a:r>
            <a:r>
              <a:rPr lang="en-US" sz="24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Markdown</a:t>
            </a:r>
            <a:r>
              <a:rPr lang="ko-KR" sz="24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문서가 있습니다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PPT </a:t>
            </a:r>
            <a:r>
              <a:rPr lang="ko-KR" sz="24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상엔 생략한 부분도 있으니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ko-KR" sz="24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관심있으면 참고 바랍니다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1244520" y="565200"/>
            <a:ext cx="121140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sz="4400" b="1" strike="noStrike" spc="-1">
                <a:solidFill>
                  <a:srgbClr val="595959"/>
                </a:solidFill>
                <a:latin typeface="Pretendard"/>
                <a:ea typeface="Pretendard"/>
              </a:rPr>
              <a:t>원본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182" name="그림 4"/>
          <p:cNvPicPr/>
          <p:nvPr/>
        </p:nvPicPr>
        <p:blipFill>
          <a:blip r:embed="rId2"/>
          <a:stretch/>
        </p:blipFill>
        <p:spPr>
          <a:xfrm>
            <a:off x="7873560" y="1536120"/>
            <a:ext cx="3507840" cy="3507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그림 2"/>
          <p:cNvPicPr/>
          <p:nvPr/>
        </p:nvPicPr>
        <p:blipFill>
          <a:blip r:embed="rId2"/>
          <a:stretch/>
        </p:blipFill>
        <p:spPr>
          <a:xfrm>
            <a:off x="628560" y="1526040"/>
            <a:ext cx="5466960" cy="4838400"/>
          </a:xfrm>
          <a:prstGeom prst="rect">
            <a:avLst/>
          </a:prstGeom>
          <a:ln>
            <a:noFill/>
          </a:ln>
        </p:spPr>
      </p:pic>
      <p:sp>
        <p:nvSpPr>
          <p:cNvPr id="283" name="CustomShape 1"/>
          <p:cNvSpPr/>
          <p:nvPr/>
        </p:nvSpPr>
        <p:spPr>
          <a:xfrm>
            <a:off x="2635920" y="1543680"/>
            <a:ext cx="352080" cy="36036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2"/>
          <p:cNvSpPr/>
          <p:nvPr/>
        </p:nvSpPr>
        <p:spPr>
          <a:xfrm>
            <a:off x="7224480" y="4694760"/>
            <a:ext cx="3942360" cy="13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WHITE SCREEN</a:t>
            </a:r>
            <a:endParaRPr lang="en-US" sz="4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STATE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85" name="CustomShape 3"/>
          <p:cNvSpPr/>
          <p:nvPr/>
        </p:nvSpPr>
        <p:spPr>
          <a:xfrm>
            <a:off x="7119000" y="1771200"/>
            <a:ext cx="3942360" cy="13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WHITE SCREEN</a:t>
            </a:r>
            <a:endParaRPr lang="en-US" sz="4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STATE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86" name="CustomShape 4"/>
          <p:cNvSpPr/>
          <p:nvPr/>
        </p:nvSpPr>
        <p:spPr>
          <a:xfrm>
            <a:off x="7288200" y="3232800"/>
            <a:ext cx="3933360" cy="13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BLACK SCREEN</a:t>
            </a:r>
            <a:endParaRPr lang="en-US" sz="4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STATE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87" name="CustomShape 5"/>
          <p:cNvSpPr/>
          <p:nvPr/>
        </p:nvSpPr>
        <p:spPr>
          <a:xfrm rot="10800000">
            <a:off x="6753600" y="1938240"/>
            <a:ext cx="375120" cy="1685880"/>
          </a:xfrm>
          <a:prstGeom prst="up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" name="CustomShape 6"/>
          <p:cNvSpPr/>
          <p:nvPr/>
        </p:nvSpPr>
        <p:spPr>
          <a:xfrm rot="10800000">
            <a:off x="6738120" y="3769200"/>
            <a:ext cx="375120" cy="1685880"/>
          </a:xfrm>
          <a:prstGeom prst="up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" name="CustomShape 7"/>
          <p:cNvSpPr/>
          <p:nvPr/>
        </p:nvSpPr>
        <p:spPr>
          <a:xfrm>
            <a:off x="498600" y="392400"/>
            <a:ext cx="27612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FSM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CustomShape 1"/>
          <p:cNvSpPr/>
          <p:nvPr/>
        </p:nvSpPr>
        <p:spPr>
          <a:xfrm>
            <a:off x="1398600" y="3075120"/>
            <a:ext cx="92520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Our ADC’s resolution is 10bit (=2^10)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075" name="CustomShape 2"/>
          <p:cNvSpPr/>
          <p:nvPr/>
        </p:nvSpPr>
        <p:spPr>
          <a:xfrm>
            <a:off x="489240" y="6096240"/>
            <a:ext cx="6095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Our resolution is 0.1V…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76" name="CustomShape 3"/>
          <p:cNvSpPr/>
          <p:nvPr/>
        </p:nvSpPr>
        <p:spPr>
          <a:xfrm>
            <a:off x="969120" y="392400"/>
            <a:ext cx="79398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ADC</a:t>
            </a:r>
            <a:r>
              <a:rPr lang="en-US" sz="3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(Analog Digital Converter)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CustomShape 1"/>
          <p:cNvSpPr/>
          <p:nvPr/>
        </p:nvSpPr>
        <p:spPr>
          <a:xfrm>
            <a:off x="1398240" y="3075120"/>
            <a:ext cx="92520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Our ADC’s resolution is 10bit (=1024)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078" name="CustomShape 2"/>
          <p:cNvSpPr/>
          <p:nvPr/>
        </p:nvSpPr>
        <p:spPr>
          <a:xfrm>
            <a:off x="489240" y="6096240"/>
            <a:ext cx="6095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Our resolution is 0.1V…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79" name="CustomShape 3"/>
          <p:cNvSpPr/>
          <p:nvPr/>
        </p:nvSpPr>
        <p:spPr>
          <a:xfrm>
            <a:off x="969120" y="392400"/>
            <a:ext cx="79398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ADC</a:t>
            </a:r>
            <a:r>
              <a:rPr lang="en-US" sz="3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(Analog Digital Converter)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CustomShape 1"/>
          <p:cNvSpPr/>
          <p:nvPr/>
        </p:nvSpPr>
        <p:spPr>
          <a:xfrm>
            <a:off x="2982600" y="2919600"/>
            <a:ext cx="60836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Our ADC’s resolution is  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081" name="CustomShape 2"/>
          <p:cNvSpPr/>
          <p:nvPr/>
        </p:nvSpPr>
        <p:spPr>
          <a:xfrm>
            <a:off x="489240" y="6096240"/>
            <a:ext cx="6095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Our resolution is 0.1V…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82" name="CustomShape 3"/>
          <p:cNvSpPr/>
          <p:nvPr/>
        </p:nvSpPr>
        <p:spPr>
          <a:xfrm>
            <a:off x="969120" y="392400"/>
            <a:ext cx="79398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ADC</a:t>
            </a:r>
            <a:r>
              <a:rPr lang="en-US" sz="3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(Analog Digital Converter)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CustomShape 1"/>
          <p:cNvSpPr/>
          <p:nvPr/>
        </p:nvSpPr>
        <p:spPr>
          <a:xfrm>
            <a:off x="2982600" y="2919600"/>
            <a:ext cx="60836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Our ADC’s resolution is  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084" name="CustomShape 2"/>
          <p:cNvSpPr/>
          <p:nvPr/>
        </p:nvSpPr>
        <p:spPr>
          <a:xfrm>
            <a:off x="489240" y="6096240"/>
            <a:ext cx="6095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Our resolution is 0.1V…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85" name="CustomShape 3"/>
          <p:cNvSpPr/>
          <p:nvPr/>
        </p:nvSpPr>
        <p:spPr>
          <a:xfrm>
            <a:off x="969120" y="392400"/>
            <a:ext cx="79398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ADC</a:t>
            </a:r>
            <a:r>
              <a:rPr lang="en-US" sz="3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(Analog Digital Converter)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CustomShape 1"/>
          <p:cNvSpPr/>
          <p:nvPr/>
        </p:nvSpPr>
        <p:spPr>
          <a:xfrm>
            <a:off x="969120" y="392400"/>
            <a:ext cx="79398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ADC</a:t>
            </a:r>
            <a:r>
              <a:rPr lang="en-US" sz="3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(Analog Digital Converter)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087" name="CustomShape 2"/>
          <p:cNvSpPr/>
          <p:nvPr/>
        </p:nvSpPr>
        <p:spPr>
          <a:xfrm>
            <a:off x="588600" y="1440720"/>
            <a:ext cx="22615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</a:t>
            </a:r>
            <a:r>
              <a:rPr lang="en-US" sz="40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Analog?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088" name="CustomShape 3"/>
          <p:cNvSpPr/>
          <p:nvPr/>
        </p:nvSpPr>
        <p:spPr>
          <a:xfrm>
            <a:off x="1584720" y="2238120"/>
            <a:ext cx="881892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-</a:t>
            </a:r>
            <a:r>
              <a:rPr lang="ko-KR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어떠한 수치가 연속적으로 변하는 물리량으로 나타나는 것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- </a:t>
            </a:r>
            <a:r>
              <a:rPr lang="ko-KR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자연에서 얻는 신호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1089" name="그림 1"/>
          <p:cNvPicPr/>
          <p:nvPr/>
        </p:nvPicPr>
        <p:blipFill>
          <a:blip r:embed="rId2"/>
          <a:stretch/>
        </p:blipFill>
        <p:spPr>
          <a:xfrm>
            <a:off x="2671920" y="3383280"/>
            <a:ext cx="6848280" cy="2866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CustomShape 1"/>
          <p:cNvSpPr/>
          <p:nvPr/>
        </p:nvSpPr>
        <p:spPr>
          <a:xfrm>
            <a:off x="969120" y="392400"/>
            <a:ext cx="79398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ADC</a:t>
            </a:r>
            <a:r>
              <a:rPr lang="en-US" sz="3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(Analog Digital Converter)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091" name="CustomShape 2"/>
          <p:cNvSpPr/>
          <p:nvPr/>
        </p:nvSpPr>
        <p:spPr>
          <a:xfrm>
            <a:off x="636120" y="1440720"/>
            <a:ext cx="6302160" cy="280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8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라인 트레이서의 경우</a:t>
            </a:r>
            <a:r>
              <a:rPr lang="en-US" sz="28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,</a:t>
            </a:r>
            <a:endParaRPr lang="en-US" sz="2800" b="0" strike="noStrike" spc="-1">
              <a:latin typeface="Arial"/>
            </a:endParaRPr>
          </a:p>
          <a:p>
            <a:pPr algn="just">
              <a:lnSpc>
                <a:spcPct val="150000"/>
              </a:lnSpc>
            </a:pPr>
            <a:r>
              <a:rPr lang="en-US" sz="20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- </a:t>
            </a:r>
            <a:r>
              <a:rPr lang="ko-KR" sz="20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수광센서에서 값을 읽어올 때 사용</a:t>
            </a:r>
            <a:endParaRPr lang="en-US" sz="2000" b="0" strike="noStrike" spc="-1">
              <a:latin typeface="Arial"/>
            </a:endParaRPr>
          </a:p>
          <a:p>
            <a:pPr marL="262080" algn="just">
              <a:lnSpc>
                <a:spcPct val="150000"/>
              </a:lnSpc>
            </a:pPr>
            <a:r>
              <a:rPr lang="en-US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(</a:t>
            </a:r>
            <a:r>
              <a:rPr lang="ko-KR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아날로그 값은 컴퓨터가 연산을 하지 못하므로 디지털 값으로 바꿀 때 사용</a:t>
            </a:r>
            <a:r>
              <a:rPr lang="en-US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)</a:t>
            </a:r>
            <a:endParaRPr lang="en-US" sz="2000" b="0" strike="noStrike" spc="-1">
              <a:latin typeface="Arial"/>
            </a:endParaRPr>
          </a:p>
          <a:p>
            <a:pPr marL="262080" algn="just">
              <a:lnSpc>
                <a:spcPct val="150000"/>
              </a:lnSpc>
            </a:pPr>
            <a:endParaRPr lang="en-US" sz="2000" b="0" strike="noStrike" spc="-1">
              <a:latin typeface="Arial"/>
            </a:endParaRPr>
          </a:p>
          <a:p>
            <a:pPr algn="just">
              <a:lnSpc>
                <a:spcPct val="150000"/>
              </a:lnSpc>
            </a:pPr>
            <a:r>
              <a:rPr lang="en-US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- analogRead() </a:t>
            </a:r>
            <a:r>
              <a:rPr lang="ko-KR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이용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092" name="그림 2"/>
          <p:cNvPicPr/>
          <p:nvPr/>
        </p:nvPicPr>
        <p:blipFill>
          <a:blip r:embed="rId2"/>
          <a:stretch/>
        </p:blipFill>
        <p:spPr>
          <a:xfrm>
            <a:off x="7893720" y="1755000"/>
            <a:ext cx="3400200" cy="4314600"/>
          </a:xfrm>
          <a:prstGeom prst="rect">
            <a:avLst/>
          </a:prstGeom>
          <a:ln>
            <a:noFill/>
          </a:ln>
        </p:spPr>
      </p:pic>
      <p:pic>
        <p:nvPicPr>
          <p:cNvPr id="1093" name="그림 3"/>
          <p:cNvPicPr/>
          <p:nvPr/>
        </p:nvPicPr>
        <p:blipFill>
          <a:blip r:embed="rId3"/>
          <a:stretch/>
        </p:blipFill>
        <p:spPr>
          <a:xfrm>
            <a:off x="4160520" y="2955600"/>
            <a:ext cx="2986200" cy="311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" name="그림 1"/>
          <p:cNvPicPr/>
          <p:nvPr/>
        </p:nvPicPr>
        <p:blipFill>
          <a:blip r:embed="rId2"/>
          <a:srcRect l="856" t="3660" b="10688"/>
          <a:stretch/>
        </p:blipFill>
        <p:spPr>
          <a:xfrm>
            <a:off x="2268720" y="3338280"/>
            <a:ext cx="7653960" cy="3063240"/>
          </a:xfrm>
          <a:prstGeom prst="rect">
            <a:avLst/>
          </a:prstGeom>
          <a:ln>
            <a:noFill/>
          </a:ln>
        </p:spPr>
      </p:pic>
      <p:sp>
        <p:nvSpPr>
          <p:cNvPr id="1095" name="CustomShape 1"/>
          <p:cNvSpPr/>
          <p:nvPr/>
        </p:nvSpPr>
        <p:spPr>
          <a:xfrm>
            <a:off x="969120" y="392400"/>
            <a:ext cx="79398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ADC</a:t>
            </a:r>
            <a:r>
              <a:rPr lang="en-US" sz="3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(Analog Digital Converter)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096" name="CustomShape 2"/>
          <p:cNvSpPr/>
          <p:nvPr/>
        </p:nvSpPr>
        <p:spPr>
          <a:xfrm>
            <a:off x="558720" y="1440720"/>
            <a:ext cx="21927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</a:t>
            </a:r>
            <a:r>
              <a:rPr lang="en-US" sz="40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Digital?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097" name="CustomShape 3"/>
          <p:cNvSpPr/>
          <p:nvPr/>
        </p:nvSpPr>
        <p:spPr>
          <a:xfrm>
            <a:off x="1138680" y="2238120"/>
            <a:ext cx="9517680" cy="149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66760" indent="-266400">
              <a:lnSpc>
                <a:spcPct val="100000"/>
              </a:lnSpc>
              <a:tabLst>
                <a:tab pos="0" algn="l"/>
              </a:tabLst>
            </a:pPr>
            <a:r>
              <a:rPr lang="en-US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- </a:t>
            </a:r>
            <a:r>
              <a:rPr lang="ko-KR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어떠한 수치가 특정 최소 단위를 가지는 이산적 수치로 나타내는 것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8" name="그림 1"/>
          <p:cNvPicPr/>
          <p:nvPr/>
        </p:nvPicPr>
        <p:blipFill>
          <a:blip r:embed="rId2"/>
          <a:stretch/>
        </p:blipFill>
        <p:spPr>
          <a:xfrm>
            <a:off x="7670880" y="1440720"/>
            <a:ext cx="4063680" cy="5129640"/>
          </a:xfrm>
          <a:prstGeom prst="rect">
            <a:avLst/>
          </a:prstGeom>
          <a:ln>
            <a:noFill/>
          </a:ln>
        </p:spPr>
      </p:pic>
      <p:sp>
        <p:nvSpPr>
          <p:cNvPr id="1099" name="CustomShape 1"/>
          <p:cNvSpPr/>
          <p:nvPr/>
        </p:nvSpPr>
        <p:spPr>
          <a:xfrm>
            <a:off x="969120" y="392400"/>
            <a:ext cx="79398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ADC</a:t>
            </a:r>
            <a:r>
              <a:rPr lang="en-US" sz="3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(Analog Digital Converter)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100" name="CustomShape 2"/>
          <p:cNvSpPr/>
          <p:nvPr/>
        </p:nvSpPr>
        <p:spPr>
          <a:xfrm>
            <a:off x="606960" y="1440720"/>
            <a:ext cx="72892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</a:t>
            </a:r>
            <a:r>
              <a:rPr lang="en-US" sz="40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Analog to Digital Converter?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101" name="CustomShape 3"/>
          <p:cNvSpPr/>
          <p:nvPr/>
        </p:nvSpPr>
        <p:spPr>
          <a:xfrm>
            <a:off x="554760" y="2622960"/>
            <a:ext cx="6155640" cy="264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66760" indent="-266400">
              <a:lnSpc>
                <a:spcPct val="100000"/>
              </a:lnSpc>
              <a:tabLst>
                <a:tab pos="0" algn="l"/>
              </a:tabLst>
            </a:pPr>
            <a:r>
              <a:rPr lang="en-US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- </a:t>
            </a:r>
            <a:r>
              <a:rPr lang="ko-KR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아날로그 신호를 디지털 신호로 변환하는 전자 회로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800" b="0" strike="noStrike" spc="-1">
              <a:latin typeface="Arial"/>
            </a:endParaRPr>
          </a:p>
          <a:p>
            <a:pPr marL="266760" indent="-266400">
              <a:lnSpc>
                <a:spcPct val="100000"/>
              </a:lnSpc>
              <a:tabLst>
                <a:tab pos="0" algn="l"/>
              </a:tabLst>
            </a:pPr>
            <a:r>
              <a:rPr lang="en-US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- </a:t>
            </a:r>
            <a:r>
              <a:rPr lang="ko-KR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센서로 받는 아날로그 신호</a:t>
            </a:r>
            <a:r>
              <a:rPr lang="en-US" sz="28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(</a:t>
            </a:r>
            <a:r>
              <a:rPr lang="ko-KR" sz="28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우리는 전압</a:t>
            </a:r>
            <a:r>
              <a:rPr lang="en-US" sz="28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)</a:t>
            </a:r>
            <a:r>
              <a:rPr lang="ko-KR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를 </a:t>
            </a:r>
            <a:r>
              <a:rPr lang="en-US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MCU</a:t>
            </a:r>
            <a:r>
              <a:rPr lang="ko-KR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에서 사용할 수 있도록 함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102" name="CustomShape 4"/>
          <p:cNvSpPr/>
          <p:nvPr/>
        </p:nvSpPr>
        <p:spPr>
          <a:xfrm>
            <a:off x="621360" y="5417280"/>
            <a:ext cx="4826520" cy="106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66760" indent="-266400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* Sampling: X</a:t>
            </a:r>
            <a:r>
              <a:rPr lang="ko-KR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축으로 </a:t>
            </a:r>
            <a:r>
              <a:rPr lang="en-US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Digitalization</a:t>
            </a:r>
            <a:endParaRPr lang="en-US" sz="2000" b="0" strike="noStrike" spc="-1">
              <a:latin typeface="Arial"/>
            </a:endParaRPr>
          </a:p>
          <a:p>
            <a:pPr marL="266760" indent="-266400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* Quantization: Y</a:t>
            </a:r>
            <a:r>
              <a:rPr lang="ko-KR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축으로 </a:t>
            </a:r>
            <a:r>
              <a:rPr lang="en-US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Digitalization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CustomShape 1"/>
          <p:cNvSpPr/>
          <p:nvPr/>
        </p:nvSpPr>
        <p:spPr>
          <a:xfrm>
            <a:off x="969120" y="392400"/>
            <a:ext cx="79398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ADC</a:t>
            </a:r>
            <a:r>
              <a:rPr lang="en-US" sz="3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(Analog Digital Converter)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1104" name="그림 8"/>
          <p:cNvPicPr/>
          <p:nvPr/>
        </p:nvPicPr>
        <p:blipFill>
          <a:blip r:embed="rId2"/>
          <a:stretch/>
        </p:blipFill>
        <p:spPr>
          <a:xfrm>
            <a:off x="7670880" y="1440720"/>
            <a:ext cx="4063680" cy="5129640"/>
          </a:xfrm>
          <a:prstGeom prst="rect">
            <a:avLst/>
          </a:prstGeom>
          <a:ln>
            <a:noFill/>
          </a:ln>
        </p:spPr>
      </p:pic>
      <p:sp>
        <p:nvSpPr>
          <p:cNvPr id="1105" name="CustomShape 2"/>
          <p:cNvSpPr/>
          <p:nvPr/>
        </p:nvSpPr>
        <p:spPr>
          <a:xfrm>
            <a:off x="636120" y="1440720"/>
            <a:ext cx="6696720" cy="496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Sampling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ko-KR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신호에서 일정 주기를 두고 특정 시간대에서의 샘플 취하기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Quantization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Sampling </a:t>
            </a:r>
            <a:r>
              <a:rPr lang="ko-KR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후 신호의 진폭값을 근사함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(ex. 1, 2, 3, 4…</a:t>
            </a:r>
            <a:r>
              <a:rPr lang="ko-KR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에 근사</a:t>
            </a:r>
            <a:r>
              <a:rPr lang="en-US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)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Encoding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Quantization</a:t>
            </a:r>
            <a:r>
              <a:rPr lang="ko-KR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을 거쳐서 근사된 진폭값을 </a:t>
            </a:r>
            <a:r>
              <a:rPr lang="en-US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2</a:t>
            </a:r>
            <a:r>
              <a:rPr lang="ko-KR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진수로 표현</a:t>
            </a:r>
            <a:r>
              <a:rPr lang="en-US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(for </a:t>
            </a:r>
            <a:r>
              <a:rPr lang="ko-KR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컴퓨터</a:t>
            </a:r>
            <a:r>
              <a:rPr lang="en-US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)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CustomShape 1"/>
          <p:cNvSpPr/>
          <p:nvPr/>
        </p:nvSpPr>
        <p:spPr>
          <a:xfrm>
            <a:off x="969120" y="392400"/>
            <a:ext cx="79398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ADC</a:t>
            </a:r>
            <a:r>
              <a:rPr lang="en-US" sz="3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(Analog Digital Converter)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1107" name="그림 8"/>
          <p:cNvPicPr/>
          <p:nvPr/>
        </p:nvPicPr>
        <p:blipFill>
          <a:blip r:embed="rId2"/>
          <a:stretch/>
        </p:blipFill>
        <p:spPr>
          <a:xfrm>
            <a:off x="7670880" y="1440720"/>
            <a:ext cx="4063680" cy="5129640"/>
          </a:xfrm>
          <a:prstGeom prst="rect">
            <a:avLst/>
          </a:prstGeom>
          <a:ln>
            <a:noFill/>
          </a:ln>
        </p:spPr>
      </p:pic>
      <p:sp>
        <p:nvSpPr>
          <p:cNvPr id="1108" name="CustomShape 2"/>
          <p:cNvSpPr/>
          <p:nvPr/>
        </p:nvSpPr>
        <p:spPr>
          <a:xfrm>
            <a:off x="636120" y="1440720"/>
            <a:ext cx="6696720" cy="496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Sampling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ko-KR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신호에서 일정 주기를 두고 특정 시간대에서의 샘플 취하기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Quantization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Sampling </a:t>
            </a:r>
            <a:r>
              <a:rPr lang="ko-KR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후 신호의 진폭값을 근사함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(ex. 1, 2, 3, 4…</a:t>
            </a:r>
            <a:r>
              <a:rPr lang="ko-KR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에 근사</a:t>
            </a:r>
            <a:r>
              <a:rPr lang="en-US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)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Encoding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Quantization</a:t>
            </a:r>
            <a:r>
              <a:rPr lang="ko-KR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을 거쳐서 근사된 진폭값을 </a:t>
            </a:r>
            <a:r>
              <a:rPr lang="en-US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2</a:t>
            </a:r>
            <a:r>
              <a:rPr lang="ko-KR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진수로 표현</a:t>
            </a:r>
            <a:r>
              <a:rPr lang="en-US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(for </a:t>
            </a:r>
            <a:r>
              <a:rPr lang="ko-KR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컴퓨터</a:t>
            </a:r>
            <a:r>
              <a:rPr lang="en-US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)</a:t>
            </a:r>
            <a:endParaRPr lang="en-US" sz="2800" b="0" strike="noStrike" spc="-1">
              <a:latin typeface="Arial"/>
            </a:endParaRPr>
          </a:p>
        </p:txBody>
      </p:sp>
      <p:grpSp>
        <p:nvGrpSpPr>
          <p:cNvPr id="1109" name="Group 3"/>
          <p:cNvGrpSpPr/>
          <p:nvPr/>
        </p:nvGrpSpPr>
        <p:grpSpPr>
          <a:xfrm>
            <a:off x="562680" y="1521000"/>
            <a:ext cx="7007040" cy="4943880"/>
            <a:chOff x="562680" y="1521000"/>
            <a:chExt cx="7007040" cy="4943880"/>
          </a:xfrm>
        </p:grpSpPr>
        <p:sp>
          <p:nvSpPr>
            <p:cNvPr id="1110" name="CustomShape 4"/>
            <p:cNvSpPr/>
            <p:nvPr/>
          </p:nvSpPr>
          <p:spPr>
            <a:xfrm>
              <a:off x="562680" y="1521000"/>
              <a:ext cx="7007040" cy="4943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111" name="Picture 2"/>
            <p:cNvPicPr/>
            <p:nvPr/>
          </p:nvPicPr>
          <p:blipFill>
            <a:blip r:embed="rId3"/>
            <a:stretch/>
          </p:blipFill>
          <p:spPr>
            <a:xfrm>
              <a:off x="2623320" y="2048760"/>
              <a:ext cx="3757320" cy="35053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112" name="CustomShape 5"/>
          <p:cNvSpPr/>
          <p:nvPr/>
        </p:nvSpPr>
        <p:spPr>
          <a:xfrm>
            <a:off x="636120" y="1521000"/>
            <a:ext cx="66967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Sampling </a:t>
            </a:r>
            <a:r>
              <a:rPr lang="ko-KR" sz="3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회로도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498600" y="392400"/>
            <a:ext cx="27612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FSM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651600" y="1706760"/>
            <a:ext cx="1908360" cy="100116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latin typeface="Pretendard"/>
                <a:ea typeface="Pretendard"/>
              </a:rPr>
              <a:t>STATE A</a:t>
            </a:r>
            <a:r>
              <a:rPr lang="en-US" sz="18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 </a:t>
            </a:r>
            <a:r>
              <a:t/>
            </a:r>
            <a:br/>
            <a:r>
              <a:rPr lang="en-US" sz="18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(</a:t>
            </a:r>
            <a:r>
              <a:rPr lang="ko-KR" sz="18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흰 배경 검정 선</a:t>
            </a:r>
            <a:r>
              <a:rPr lang="en-US" sz="18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4829760" y="1702440"/>
            <a:ext cx="1908360" cy="100116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latin typeface="Pretendard"/>
                <a:ea typeface="Pretendard"/>
              </a:rPr>
              <a:t>STATE B</a:t>
            </a:r>
            <a:r>
              <a:rPr lang="en-US" sz="18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 </a:t>
            </a:r>
            <a:r>
              <a:t/>
            </a:r>
            <a:br/>
            <a:r>
              <a:rPr lang="en-US" sz="18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(</a:t>
            </a:r>
            <a:r>
              <a:rPr lang="ko-KR" sz="18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검정 배경 흰 선</a:t>
            </a:r>
            <a:r>
              <a:rPr lang="en-US" sz="18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3" name="CustomShape 4"/>
          <p:cNvSpPr/>
          <p:nvPr/>
        </p:nvSpPr>
        <p:spPr>
          <a:xfrm>
            <a:off x="9008280" y="1702440"/>
            <a:ext cx="1908360" cy="100116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latin typeface="Pretendard"/>
                <a:ea typeface="Pretendard"/>
              </a:rPr>
              <a:t>STATE A`</a:t>
            </a:r>
            <a:r>
              <a:rPr lang="en-US" sz="18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 </a:t>
            </a:r>
            <a:r>
              <a:t/>
            </a:r>
            <a:br/>
            <a:r>
              <a:rPr lang="en-US" sz="18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(</a:t>
            </a:r>
            <a:r>
              <a:rPr lang="ko-KR" sz="18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흰 배경 검정 선</a:t>
            </a:r>
            <a:r>
              <a:rPr lang="en-US" sz="18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4" name="CustomShape 5"/>
          <p:cNvSpPr/>
          <p:nvPr/>
        </p:nvSpPr>
        <p:spPr>
          <a:xfrm>
            <a:off x="1092240" y="4650480"/>
            <a:ext cx="1027080" cy="100116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sz="2000" b="1" strike="noStrike" spc="-1">
                <a:solidFill>
                  <a:srgbClr val="FFFFFF"/>
                </a:solidFill>
                <a:latin typeface="Pretendard"/>
                <a:ea typeface="Pretendard"/>
              </a:rPr>
              <a:t>주행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Pretendard"/>
                <a:ea typeface="Pretendard"/>
              </a:rPr>
              <a:t>A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95" name="CustomShape 6"/>
          <p:cNvSpPr/>
          <p:nvPr/>
        </p:nvSpPr>
        <p:spPr>
          <a:xfrm>
            <a:off x="5270400" y="4724280"/>
            <a:ext cx="1027080" cy="100116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sz="2000" b="1" strike="noStrike" spc="-1">
                <a:solidFill>
                  <a:srgbClr val="FFFFFF"/>
                </a:solidFill>
                <a:latin typeface="Pretendard"/>
                <a:ea typeface="Pretendard"/>
              </a:rPr>
              <a:t>주행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Pretendard"/>
                <a:ea typeface="Pretendard"/>
              </a:rPr>
              <a:t>B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96" name="CustomShape 7"/>
          <p:cNvSpPr/>
          <p:nvPr/>
        </p:nvSpPr>
        <p:spPr>
          <a:xfrm>
            <a:off x="9448920" y="4639320"/>
            <a:ext cx="1027080" cy="100116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sz="2000" b="1" strike="noStrike" spc="-1">
                <a:solidFill>
                  <a:srgbClr val="FFFFFF"/>
                </a:solidFill>
                <a:latin typeface="Pretendard"/>
                <a:ea typeface="Pretendard"/>
              </a:rPr>
              <a:t>주행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Pretendard"/>
                <a:ea typeface="Pretendard"/>
              </a:rPr>
              <a:t>C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97" name="CustomShape 8"/>
          <p:cNvSpPr/>
          <p:nvPr/>
        </p:nvSpPr>
        <p:spPr>
          <a:xfrm flipH="1">
            <a:off x="1605240" y="2708280"/>
            <a:ext cx="360" cy="1967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8" name="CustomShape 9"/>
          <p:cNvSpPr/>
          <p:nvPr/>
        </p:nvSpPr>
        <p:spPr>
          <a:xfrm flipH="1">
            <a:off x="5783760" y="2703960"/>
            <a:ext cx="360" cy="2019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9" name="CustomShape 10"/>
          <p:cNvSpPr/>
          <p:nvPr/>
        </p:nvSpPr>
        <p:spPr>
          <a:xfrm flipH="1">
            <a:off x="9961920" y="2703960"/>
            <a:ext cx="360" cy="1972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CustomShape 11"/>
          <p:cNvSpPr/>
          <p:nvPr/>
        </p:nvSpPr>
        <p:spPr>
          <a:xfrm flipV="1">
            <a:off x="2560320" y="2202120"/>
            <a:ext cx="2269080" cy="3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CustomShape 12"/>
          <p:cNvSpPr/>
          <p:nvPr/>
        </p:nvSpPr>
        <p:spPr>
          <a:xfrm flipV="1">
            <a:off x="6738840" y="2197800"/>
            <a:ext cx="2269080" cy="3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CustomShape 13"/>
          <p:cNvSpPr/>
          <p:nvPr/>
        </p:nvSpPr>
        <p:spPr>
          <a:xfrm>
            <a:off x="3084840" y="2313000"/>
            <a:ext cx="1163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1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상태 전이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03" name="CustomShape 14"/>
          <p:cNvSpPr/>
          <p:nvPr/>
        </p:nvSpPr>
        <p:spPr>
          <a:xfrm>
            <a:off x="7320600" y="2331000"/>
            <a:ext cx="1163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1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상태 전이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CustomShape 1"/>
          <p:cNvSpPr/>
          <p:nvPr/>
        </p:nvSpPr>
        <p:spPr>
          <a:xfrm>
            <a:off x="969120" y="392400"/>
            <a:ext cx="79398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ADC</a:t>
            </a:r>
            <a:r>
              <a:rPr lang="en-US" sz="3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(Analog Digital Converter)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114" name="CustomShape 2"/>
          <p:cNvSpPr/>
          <p:nvPr/>
        </p:nvSpPr>
        <p:spPr>
          <a:xfrm>
            <a:off x="636120" y="1440720"/>
            <a:ext cx="5422680" cy="295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3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나이퀴스트 이론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ko-KR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어떠한 최대 주파수 </a:t>
            </a:r>
            <a:r>
              <a:rPr lang="en-US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f</a:t>
            </a:r>
            <a:r>
              <a:rPr lang="ko-KR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를 갖는 연속신호를 </a:t>
            </a:r>
            <a:r>
              <a:rPr lang="en-US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2f </a:t>
            </a:r>
            <a:r>
              <a:rPr lang="ko-KR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이상의 </a:t>
            </a:r>
            <a:r>
              <a:rPr lang="en-US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Sampling rate</a:t>
            </a:r>
            <a:r>
              <a:rPr lang="ko-KR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로 샘플링한다면 다시 완벽한 원래의 신호로 복구할 수 있다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343080" indent="-342720" algn="ctr">
              <a:lnSpc>
                <a:spcPct val="100000"/>
              </a:lnSpc>
              <a:buClr>
                <a:srgbClr val="595959"/>
              </a:buClr>
              <a:buFont typeface="Wingdings" charset="2"/>
              <a:buChar char=""/>
            </a:pPr>
            <a:r>
              <a:rPr lang="en-US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By using Fourier Transform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115" name="CustomShape 3"/>
          <p:cNvSpPr/>
          <p:nvPr/>
        </p:nvSpPr>
        <p:spPr>
          <a:xfrm>
            <a:off x="682920" y="5829840"/>
            <a:ext cx="51278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18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관심있으면</a:t>
            </a:r>
            <a:r>
              <a:rPr lang="en-US" sz="18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sz="18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디지털신호처리 또는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ko-KR" sz="18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재학생 대상으로 진행될 셈플링이론 세미나 들으세여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116" name="Picture 2" descr="https://github.com/RATS-make-robot/2022-Freshman-MCUseminar/raw/main/assets/2022-07-04-01-28-33.png"/>
          <p:cNvPicPr/>
          <p:nvPr/>
        </p:nvPicPr>
        <p:blipFill>
          <a:blip r:embed="rId2"/>
          <a:stretch/>
        </p:blipFill>
        <p:spPr>
          <a:xfrm>
            <a:off x="6342840" y="1437480"/>
            <a:ext cx="5437800" cy="1627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17" name="Picture 4" descr="2022-07-04-01-28-45.png"/>
          <p:cNvPicPr/>
          <p:nvPr/>
        </p:nvPicPr>
        <p:blipFill>
          <a:blip r:embed="rId3"/>
          <a:stretch/>
        </p:blipFill>
        <p:spPr>
          <a:xfrm>
            <a:off x="6342840" y="3141360"/>
            <a:ext cx="5437800" cy="1627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18" name="Picture 6" descr="2022-07-04-01-28-52.png"/>
          <p:cNvPicPr/>
          <p:nvPr/>
        </p:nvPicPr>
        <p:blipFill>
          <a:blip r:embed="rId4"/>
          <a:stretch/>
        </p:blipFill>
        <p:spPr>
          <a:xfrm>
            <a:off x="6342840" y="4837680"/>
            <a:ext cx="5437800" cy="16275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7" dur="100"/>
                                        <p:tgtEl>
                                          <p:spTgt spid="1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9" name="그림 4"/>
          <p:cNvPicPr/>
          <p:nvPr/>
        </p:nvPicPr>
        <p:blipFill>
          <a:blip r:embed="rId2"/>
          <a:stretch/>
        </p:blipFill>
        <p:spPr>
          <a:xfrm>
            <a:off x="1860840" y="1434960"/>
            <a:ext cx="8951040" cy="4884120"/>
          </a:xfrm>
          <a:prstGeom prst="rect">
            <a:avLst/>
          </a:prstGeom>
          <a:ln>
            <a:noFill/>
          </a:ln>
        </p:spPr>
      </p:pic>
      <p:sp>
        <p:nvSpPr>
          <p:cNvPr id="1120" name="CustomShape 1"/>
          <p:cNvSpPr/>
          <p:nvPr/>
        </p:nvSpPr>
        <p:spPr>
          <a:xfrm>
            <a:off x="367560" y="486720"/>
            <a:ext cx="548748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03. ADC Register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1121" name="CustomShape 2"/>
          <p:cNvSpPr/>
          <p:nvPr/>
        </p:nvSpPr>
        <p:spPr>
          <a:xfrm>
            <a:off x="604080" y="1437120"/>
            <a:ext cx="73681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Atmega328 ADC </a:t>
            </a:r>
            <a:r>
              <a:rPr lang="ko-KR" sz="3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회로부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122" name="CustomShape 3"/>
          <p:cNvSpPr/>
          <p:nvPr/>
        </p:nvSpPr>
        <p:spPr>
          <a:xfrm>
            <a:off x="3842280" y="2303640"/>
            <a:ext cx="4861800" cy="386640"/>
          </a:xfrm>
          <a:prstGeom prst="rect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3" name="CustomShape 4"/>
          <p:cNvSpPr/>
          <p:nvPr/>
        </p:nvSpPr>
        <p:spPr>
          <a:xfrm>
            <a:off x="5159880" y="1660320"/>
            <a:ext cx="1872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DE000D"/>
                </a:solidFill>
                <a:latin typeface="맑은 고딕"/>
                <a:ea typeface="맑은 고딕"/>
              </a:rPr>
              <a:t>ADCSRA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124" name="CustomShape 5"/>
          <p:cNvSpPr/>
          <p:nvPr/>
        </p:nvSpPr>
        <p:spPr>
          <a:xfrm>
            <a:off x="2175120" y="2303640"/>
            <a:ext cx="1872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DE000D"/>
                </a:solidFill>
                <a:latin typeface="맑은 고딕"/>
                <a:ea typeface="맑은 고딕"/>
              </a:rPr>
              <a:t>ADMUX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125" name="CustomShape 6"/>
          <p:cNvSpPr/>
          <p:nvPr/>
        </p:nvSpPr>
        <p:spPr>
          <a:xfrm>
            <a:off x="7149600" y="1610280"/>
            <a:ext cx="1872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DE000D"/>
                </a:solidFill>
                <a:latin typeface="맑은 고딕"/>
                <a:ea typeface="맑은 고딕"/>
              </a:rPr>
              <a:t>ADCH/L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" name="Picture 2" descr="사진 설명이 없습니다."/>
          <p:cNvPicPr/>
          <p:nvPr/>
        </p:nvPicPr>
        <p:blipFill>
          <a:blip r:embed="rId2"/>
          <a:stretch/>
        </p:blipFill>
        <p:spPr>
          <a:xfrm>
            <a:off x="2464920" y="1800720"/>
            <a:ext cx="7261560" cy="4089240"/>
          </a:xfrm>
          <a:prstGeom prst="rect">
            <a:avLst/>
          </a:prstGeom>
          <a:ln>
            <a:noFill/>
          </a:ln>
        </p:spPr>
      </p:pic>
      <p:sp>
        <p:nvSpPr>
          <p:cNvPr id="1127" name="CustomShape 1"/>
          <p:cNvSpPr/>
          <p:nvPr/>
        </p:nvSpPr>
        <p:spPr>
          <a:xfrm>
            <a:off x="367560" y="486720"/>
            <a:ext cx="548748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03. ADC Register</a:t>
            </a:r>
            <a:endParaRPr lang="en-US" sz="4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CustomShape 1"/>
          <p:cNvSpPr/>
          <p:nvPr/>
        </p:nvSpPr>
        <p:spPr>
          <a:xfrm>
            <a:off x="431640" y="456120"/>
            <a:ext cx="6241680" cy="155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03. ADC Register</a:t>
            </a:r>
            <a:endParaRPr lang="en-US" sz="4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4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 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1129" name="CustomShape 2"/>
          <p:cNvSpPr/>
          <p:nvPr/>
        </p:nvSpPr>
        <p:spPr>
          <a:xfrm>
            <a:off x="497160" y="1465560"/>
            <a:ext cx="108601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7173C9"/>
                </a:solidFill>
                <a:latin typeface="Pretendard"/>
                <a:ea typeface="Pretendard"/>
              </a:rPr>
              <a:t>    </a:t>
            </a:r>
            <a:r>
              <a:rPr lang="en-US" sz="36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ADMUX</a:t>
            </a:r>
            <a:endParaRPr lang="en-US" sz="3600" b="0" strike="noStrike" spc="-1">
              <a:latin typeface="Arial"/>
            </a:endParaRPr>
          </a:p>
        </p:txBody>
      </p:sp>
      <p:grpSp>
        <p:nvGrpSpPr>
          <p:cNvPr id="1130" name="Group 3"/>
          <p:cNvGrpSpPr/>
          <p:nvPr/>
        </p:nvGrpSpPr>
        <p:grpSpPr>
          <a:xfrm>
            <a:off x="5834520" y="1670400"/>
            <a:ext cx="5860080" cy="4137480"/>
            <a:chOff x="5834520" y="1670400"/>
            <a:chExt cx="5860080" cy="4137480"/>
          </a:xfrm>
        </p:grpSpPr>
        <p:pic>
          <p:nvPicPr>
            <p:cNvPr id="1131" name="그림 4"/>
            <p:cNvPicPr/>
            <p:nvPr/>
          </p:nvPicPr>
          <p:blipFill>
            <a:blip r:embed="rId2"/>
            <a:stretch/>
          </p:blipFill>
          <p:spPr>
            <a:xfrm>
              <a:off x="5834520" y="1670400"/>
              <a:ext cx="5860080" cy="4137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32" name="CustomShape 4"/>
            <p:cNvSpPr/>
            <p:nvPr/>
          </p:nvSpPr>
          <p:spPr>
            <a:xfrm>
              <a:off x="6198480" y="3103560"/>
              <a:ext cx="5389200" cy="1081080"/>
            </a:xfrm>
            <a:prstGeom prst="rect">
              <a:avLst/>
            </a:prstGeom>
            <a:noFill/>
            <a:ln w="3816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33" name="CustomShape 5"/>
          <p:cNvSpPr/>
          <p:nvPr/>
        </p:nvSpPr>
        <p:spPr>
          <a:xfrm>
            <a:off x="637560" y="2289240"/>
            <a:ext cx="535536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66760" indent="-266400"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- AD</a:t>
            </a:r>
            <a:r>
              <a:rPr lang="ko-KR" sz="24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변환을 위한 기준 전압 선택과 입력 채널을 선택하기 위해 사용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- 7, 6</a:t>
            </a:r>
            <a:r>
              <a:rPr lang="ko-KR" sz="24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번 비트</a:t>
            </a:r>
            <a:r>
              <a:rPr lang="en-US" sz="24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(</a:t>
            </a:r>
            <a:r>
              <a:rPr lang="en-US" sz="2400" b="1" strike="noStrike" spc="-1">
                <a:solidFill>
                  <a:srgbClr val="4143AB"/>
                </a:solidFill>
                <a:latin typeface="맑은 고딕"/>
                <a:ea typeface="맑은 고딕"/>
              </a:rPr>
              <a:t>REFS[1:0]) 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  → AD</a:t>
            </a:r>
            <a:r>
              <a:rPr lang="ko-KR" sz="24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변환의 기준전압 선택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134" name="CustomShape 6"/>
          <p:cNvSpPr/>
          <p:nvPr/>
        </p:nvSpPr>
        <p:spPr>
          <a:xfrm>
            <a:off x="829080" y="5223600"/>
            <a:ext cx="4657680" cy="1063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-1">
                <a:solidFill>
                  <a:srgbClr val="7173C9"/>
                </a:solidFill>
                <a:latin typeface="Malgun Gothic Semilight"/>
                <a:ea typeface="Malgun Gothic Semilight"/>
              </a:rPr>
              <a:t>*AVCC: ADC </a:t>
            </a:r>
            <a:r>
              <a:rPr lang="ko-KR" sz="1600" b="1" strike="noStrike" spc="-1">
                <a:solidFill>
                  <a:srgbClr val="7173C9"/>
                </a:solidFill>
                <a:latin typeface="Malgun Gothic Semilight"/>
                <a:ea typeface="Malgun Gothic Semilight"/>
              </a:rPr>
              <a:t>칩 동작을 전체적으로 관리하는 전압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1" strike="noStrike" spc="-1">
                <a:solidFill>
                  <a:srgbClr val="7173C9"/>
                </a:solidFill>
                <a:latin typeface="Malgun Gothic Semilight"/>
                <a:ea typeface="Malgun Gothic Semilight"/>
              </a:rPr>
              <a:t>*AREF: AD </a:t>
            </a:r>
            <a:r>
              <a:rPr lang="ko-KR" sz="1600" b="1" strike="noStrike" spc="-1">
                <a:solidFill>
                  <a:srgbClr val="7173C9"/>
                </a:solidFill>
                <a:latin typeface="Malgun Gothic Semilight"/>
                <a:ea typeface="Malgun Gothic Semilight"/>
              </a:rPr>
              <a:t>변환되는 전압의 범위</a:t>
            </a:r>
            <a:endParaRPr lang="en-US" sz="1600" b="0" strike="noStrike" spc="-1">
              <a:latin typeface="Arial"/>
            </a:endParaRPr>
          </a:p>
          <a:p>
            <a:pPr marL="627120">
              <a:lnSpc>
                <a:spcPct val="100000"/>
              </a:lnSpc>
            </a:pPr>
            <a:r>
              <a:rPr lang="en-US" sz="1600" b="1" strike="noStrike" spc="-1">
                <a:solidFill>
                  <a:srgbClr val="7173C9"/>
                </a:solidFill>
                <a:latin typeface="Malgun Gothic Semilight"/>
                <a:ea typeface="Malgun Gothic Semilight"/>
              </a:rPr>
              <a:t>ADC </a:t>
            </a:r>
            <a:r>
              <a:rPr lang="ko-KR" sz="1600" b="1" strike="noStrike" spc="-1">
                <a:solidFill>
                  <a:srgbClr val="7173C9"/>
                </a:solidFill>
                <a:latin typeface="Malgun Gothic Semilight"/>
                <a:ea typeface="Malgun Gothic Semilight"/>
              </a:rPr>
              <a:t>기준 전압을 설정하는데 선택지 중 하나</a:t>
            </a:r>
            <a:endParaRPr lang="en-US" sz="1600" b="0" strike="noStrike" spc="-1">
              <a:latin typeface="Arial"/>
            </a:endParaRPr>
          </a:p>
          <a:p>
            <a:pPr marL="627120">
              <a:lnSpc>
                <a:spcPct val="100000"/>
              </a:lnSpc>
            </a:pPr>
            <a:r>
              <a:rPr lang="ko-KR" sz="1600" b="1" strike="noStrike" spc="-1">
                <a:solidFill>
                  <a:srgbClr val="7173C9"/>
                </a:solidFill>
                <a:latin typeface="Malgun Gothic Semilight"/>
                <a:ea typeface="Malgun Gothic Semilight"/>
              </a:rPr>
              <a:t>보통 </a:t>
            </a:r>
            <a:r>
              <a:rPr lang="en-US" sz="1600" b="1" strike="noStrike" spc="-1">
                <a:solidFill>
                  <a:srgbClr val="7173C9"/>
                </a:solidFill>
                <a:latin typeface="Malgun Gothic Semilight"/>
                <a:ea typeface="Malgun Gothic Semilight"/>
              </a:rPr>
              <a:t>Vcc</a:t>
            </a:r>
            <a:r>
              <a:rPr lang="ko-KR" sz="1600" b="1" strike="noStrike" spc="-1">
                <a:solidFill>
                  <a:srgbClr val="7173C9"/>
                </a:solidFill>
                <a:latin typeface="Malgun Gothic Semilight"/>
                <a:ea typeface="Malgun Gothic Semilight"/>
              </a:rPr>
              <a:t>가 들어감</a:t>
            </a:r>
            <a:r>
              <a:rPr lang="en-US" sz="1600" b="1" strike="noStrike" spc="-1">
                <a:solidFill>
                  <a:srgbClr val="7173C9"/>
                </a:solidFill>
                <a:latin typeface="Malgun Gothic Semilight"/>
                <a:ea typeface="Malgun Gothic Semilight"/>
              </a:rPr>
              <a:t>.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CustomShape 1"/>
          <p:cNvSpPr/>
          <p:nvPr/>
        </p:nvSpPr>
        <p:spPr>
          <a:xfrm>
            <a:off x="365040" y="392400"/>
            <a:ext cx="7230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GPIO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136" name="CustomShape 2"/>
          <p:cNvSpPr/>
          <p:nvPr/>
        </p:nvSpPr>
        <p:spPr>
          <a:xfrm>
            <a:off x="2982600" y="2919600"/>
            <a:ext cx="60836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Our ADC’s resolution is  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137" name="CustomShape 3"/>
          <p:cNvSpPr/>
          <p:nvPr/>
        </p:nvSpPr>
        <p:spPr>
          <a:xfrm>
            <a:off x="489240" y="6096240"/>
            <a:ext cx="6095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Our resolution is 0.1V…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CustomShape 1"/>
          <p:cNvSpPr/>
          <p:nvPr/>
        </p:nvSpPr>
        <p:spPr>
          <a:xfrm>
            <a:off x="367560" y="486720"/>
            <a:ext cx="5487480" cy="13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03. ADC Register</a:t>
            </a:r>
            <a:endParaRPr lang="en-US" sz="4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4800" b="0" strike="noStrike" spc="-1">
              <a:latin typeface="Arial"/>
            </a:endParaRPr>
          </a:p>
        </p:txBody>
      </p:sp>
      <p:sp>
        <p:nvSpPr>
          <p:cNvPr id="1139" name="CustomShape 2"/>
          <p:cNvSpPr/>
          <p:nvPr/>
        </p:nvSpPr>
        <p:spPr>
          <a:xfrm>
            <a:off x="705600" y="1579680"/>
            <a:ext cx="7368120" cy="58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140" name="그림 7"/>
          <p:cNvPicPr/>
          <p:nvPr/>
        </p:nvPicPr>
        <p:blipFill>
          <a:blip r:embed="rId2"/>
          <a:stretch/>
        </p:blipFill>
        <p:spPr>
          <a:xfrm>
            <a:off x="7189200" y="1503720"/>
            <a:ext cx="2065680" cy="4553280"/>
          </a:xfrm>
          <a:prstGeom prst="rect">
            <a:avLst/>
          </a:prstGeom>
          <a:ln>
            <a:noFill/>
          </a:ln>
        </p:spPr>
      </p:pic>
      <p:grpSp>
        <p:nvGrpSpPr>
          <p:cNvPr id="1141" name="Group 3"/>
          <p:cNvGrpSpPr/>
          <p:nvPr/>
        </p:nvGrpSpPr>
        <p:grpSpPr>
          <a:xfrm>
            <a:off x="1302840" y="2582280"/>
            <a:ext cx="4781160" cy="2752200"/>
            <a:chOff x="1302840" y="2582280"/>
            <a:chExt cx="4781160" cy="2752200"/>
          </a:xfrm>
        </p:grpSpPr>
        <p:pic>
          <p:nvPicPr>
            <p:cNvPr id="1142" name="Picture 2"/>
            <p:cNvPicPr/>
            <p:nvPr/>
          </p:nvPicPr>
          <p:blipFill>
            <a:blip r:embed="rId3"/>
            <a:stretch/>
          </p:blipFill>
          <p:spPr>
            <a:xfrm>
              <a:off x="1302840" y="2582280"/>
              <a:ext cx="4781160" cy="2752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43" name="CustomShape 4"/>
            <p:cNvSpPr/>
            <p:nvPr/>
          </p:nvSpPr>
          <p:spPr>
            <a:xfrm rot="10800000">
              <a:off x="2546640" y="4280040"/>
              <a:ext cx="1402920" cy="596520"/>
            </a:xfrm>
            <a:prstGeom prst="bentConnector3">
              <a:avLst>
                <a:gd name="adj1" fmla="val 99321"/>
              </a:avLst>
            </a:prstGeom>
            <a:noFill/>
            <a:ln w="57240"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44" name="CustomShape 5"/>
            <p:cNvSpPr/>
            <p:nvPr/>
          </p:nvSpPr>
          <p:spPr>
            <a:xfrm rot="10800000" flipV="1">
              <a:off x="3949920" y="4063680"/>
              <a:ext cx="971280" cy="806040"/>
            </a:xfrm>
            <a:prstGeom prst="bentConnector3">
              <a:avLst>
                <a:gd name="adj1" fmla="val 96405"/>
              </a:avLst>
            </a:prstGeom>
            <a:noFill/>
            <a:ln w="5724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45" name="CustomShape 6"/>
            <p:cNvSpPr/>
            <p:nvPr/>
          </p:nvSpPr>
          <p:spPr>
            <a:xfrm>
              <a:off x="4920840" y="3974760"/>
              <a:ext cx="581760" cy="183960"/>
            </a:xfrm>
            <a:prstGeom prst="ellipse">
              <a:avLst/>
            </a:prstGeom>
            <a:noFill/>
            <a:ln w="3816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46" name="CustomShape 7"/>
          <p:cNvSpPr/>
          <p:nvPr/>
        </p:nvSpPr>
        <p:spPr>
          <a:xfrm>
            <a:off x="705600" y="1822680"/>
            <a:ext cx="614844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66760" indent="-266400">
              <a:lnSpc>
                <a:spcPct val="100000"/>
              </a:lnSpc>
              <a:tabLst>
                <a:tab pos="0" algn="l"/>
              </a:tabLst>
            </a:pPr>
            <a:r>
              <a:rPr lang="ko-KR" sz="2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배터리</a:t>
            </a:r>
            <a:r>
              <a:rPr lang="en-US" sz="2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(7.2V) → </a:t>
            </a:r>
            <a:r>
              <a:rPr lang="ko-KR" sz="2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레귤레이터</a:t>
            </a:r>
            <a:r>
              <a:rPr lang="en-US" sz="2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(5V) → AVCC </a:t>
            </a:r>
            <a:r>
              <a:rPr lang="ko-KR" sz="2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연결 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147" name="CustomShape 8"/>
          <p:cNvSpPr/>
          <p:nvPr/>
        </p:nvSpPr>
        <p:spPr>
          <a:xfrm>
            <a:off x="9976320" y="5486400"/>
            <a:ext cx="5454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 5V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CustomShape 1"/>
          <p:cNvSpPr/>
          <p:nvPr/>
        </p:nvSpPr>
        <p:spPr>
          <a:xfrm>
            <a:off x="367560" y="486720"/>
            <a:ext cx="5487480" cy="13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03. ADC Register</a:t>
            </a:r>
            <a:endParaRPr lang="en-US" sz="4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4800" b="0" strike="noStrike" spc="-1">
              <a:latin typeface="Arial"/>
            </a:endParaRPr>
          </a:p>
        </p:txBody>
      </p:sp>
      <p:sp>
        <p:nvSpPr>
          <p:cNvPr id="1149" name="CustomShape 2"/>
          <p:cNvSpPr/>
          <p:nvPr/>
        </p:nvSpPr>
        <p:spPr>
          <a:xfrm>
            <a:off x="705600" y="1579680"/>
            <a:ext cx="7368120" cy="58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150" name="그림 7"/>
          <p:cNvPicPr/>
          <p:nvPr/>
        </p:nvPicPr>
        <p:blipFill>
          <a:blip r:embed="rId2"/>
          <a:stretch/>
        </p:blipFill>
        <p:spPr>
          <a:xfrm>
            <a:off x="7189200" y="1503720"/>
            <a:ext cx="2065680" cy="4553280"/>
          </a:xfrm>
          <a:prstGeom prst="rect">
            <a:avLst/>
          </a:prstGeom>
          <a:ln>
            <a:noFill/>
          </a:ln>
        </p:spPr>
      </p:pic>
      <p:grpSp>
        <p:nvGrpSpPr>
          <p:cNvPr id="1151" name="Group 3"/>
          <p:cNvGrpSpPr/>
          <p:nvPr/>
        </p:nvGrpSpPr>
        <p:grpSpPr>
          <a:xfrm>
            <a:off x="1302840" y="2582280"/>
            <a:ext cx="4781160" cy="2752200"/>
            <a:chOff x="1302840" y="2582280"/>
            <a:chExt cx="4781160" cy="2752200"/>
          </a:xfrm>
        </p:grpSpPr>
        <p:pic>
          <p:nvPicPr>
            <p:cNvPr id="1152" name="Picture 2"/>
            <p:cNvPicPr/>
            <p:nvPr/>
          </p:nvPicPr>
          <p:blipFill>
            <a:blip r:embed="rId3"/>
            <a:stretch/>
          </p:blipFill>
          <p:spPr>
            <a:xfrm>
              <a:off x="1302840" y="2582280"/>
              <a:ext cx="4781160" cy="2752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53" name="CustomShape 4"/>
            <p:cNvSpPr/>
            <p:nvPr/>
          </p:nvSpPr>
          <p:spPr>
            <a:xfrm rot="10800000">
              <a:off x="2546640" y="4280040"/>
              <a:ext cx="1402920" cy="596520"/>
            </a:xfrm>
            <a:prstGeom prst="bentConnector3">
              <a:avLst>
                <a:gd name="adj1" fmla="val 99321"/>
              </a:avLst>
            </a:prstGeom>
            <a:noFill/>
            <a:ln w="57240"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54" name="CustomShape 5"/>
            <p:cNvSpPr/>
            <p:nvPr/>
          </p:nvSpPr>
          <p:spPr>
            <a:xfrm rot="10800000" flipV="1">
              <a:off x="3949920" y="4063680"/>
              <a:ext cx="971280" cy="806040"/>
            </a:xfrm>
            <a:prstGeom prst="bentConnector3">
              <a:avLst>
                <a:gd name="adj1" fmla="val 96405"/>
              </a:avLst>
            </a:prstGeom>
            <a:noFill/>
            <a:ln w="5724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55" name="CustomShape 6"/>
            <p:cNvSpPr/>
            <p:nvPr/>
          </p:nvSpPr>
          <p:spPr>
            <a:xfrm>
              <a:off x="4920840" y="3974760"/>
              <a:ext cx="581760" cy="183960"/>
            </a:xfrm>
            <a:prstGeom prst="ellipse">
              <a:avLst/>
            </a:prstGeom>
            <a:noFill/>
            <a:ln w="3816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56" name="CustomShape 7"/>
          <p:cNvSpPr/>
          <p:nvPr/>
        </p:nvSpPr>
        <p:spPr>
          <a:xfrm>
            <a:off x="705600" y="1822680"/>
            <a:ext cx="614844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66760" indent="-266400">
              <a:lnSpc>
                <a:spcPct val="100000"/>
              </a:lnSpc>
              <a:tabLst>
                <a:tab pos="0" algn="l"/>
              </a:tabLst>
            </a:pPr>
            <a:r>
              <a:rPr lang="ko-KR" sz="2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배터리</a:t>
            </a:r>
            <a:r>
              <a:rPr lang="en-US" sz="2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(7.2V) → </a:t>
            </a:r>
            <a:r>
              <a:rPr lang="ko-KR" sz="2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레귤레이터</a:t>
            </a:r>
            <a:r>
              <a:rPr lang="en-US" sz="2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(5V) → AVCC </a:t>
            </a:r>
            <a:r>
              <a:rPr lang="ko-KR" sz="2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연결 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157" name="CustomShape 8"/>
          <p:cNvSpPr/>
          <p:nvPr/>
        </p:nvSpPr>
        <p:spPr>
          <a:xfrm>
            <a:off x="9976320" y="5486400"/>
            <a:ext cx="5454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 5V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CustomShape 1"/>
          <p:cNvSpPr/>
          <p:nvPr/>
        </p:nvSpPr>
        <p:spPr>
          <a:xfrm>
            <a:off x="367560" y="486720"/>
            <a:ext cx="5487480" cy="13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03. ADC Register</a:t>
            </a:r>
            <a:endParaRPr lang="en-US" sz="4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4800" b="0" strike="noStrike" spc="-1">
              <a:latin typeface="Arial"/>
            </a:endParaRPr>
          </a:p>
        </p:txBody>
      </p:sp>
      <p:sp>
        <p:nvSpPr>
          <p:cNvPr id="1159" name="CustomShape 2"/>
          <p:cNvSpPr/>
          <p:nvPr/>
        </p:nvSpPr>
        <p:spPr>
          <a:xfrm>
            <a:off x="705600" y="1579680"/>
            <a:ext cx="7368120" cy="58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160" name="그림 7"/>
          <p:cNvPicPr/>
          <p:nvPr/>
        </p:nvPicPr>
        <p:blipFill>
          <a:blip r:embed="rId2"/>
          <a:stretch/>
        </p:blipFill>
        <p:spPr>
          <a:xfrm>
            <a:off x="7189200" y="1503720"/>
            <a:ext cx="2065680" cy="4553280"/>
          </a:xfrm>
          <a:prstGeom prst="rect">
            <a:avLst/>
          </a:prstGeom>
          <a:ln>
            <a:noFill/>
          </a:ln>
        </p:spPr>
      </p:pic>
      <p:grpSp>
        <p:nvGrpSpPr>
          <p:cNvPr id="1161" name="Group 3"/>
          <p:cNvGrpSpPr/>
          <p:nvPr/>
        </p:nvGrpSpPr>
        <p:grpSpPr>
          <a:xfrm>
            <a:off x="1302840" y="2582280"/>
            <a:ext cx="4781160" cy="2752200"/>
            <a:chOff x="1302840" y="2582280"/>
            <a:chExt cx="4781160" cy="2752200"/>
          </a:xfrm>
        </p:grpSpPr>
        <p:pic>
          <p:nvPicPr>
            <p:cNvPr id="1162" name="Picture 2"/>
            <p:cNvPicPr/>
            <p:nvPr/>
          </p:nvPicPr>
          <p:blipFill>
            <a:blip r:embed="rId3"/>
            <a:stretch/>
          </p:blipFill>
          <p:spPr>
            <a:xfrm>
              <a:off x="1302840" y="2582280"/>
              <a:ext cx="4781160" cy="2752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63" name="CustomShape 4"/>
            <p:cNvSpPr/>
            <p:nvPr/>
          </p:nvSpPr>
          <p:spPr>
            <a:xfrm rot="10800000">
              <a:off x="2546640" y="4280040"/>
              <a:ext cx="1402920" cy="596520"/>
            </a:xfrm>
            <a:prstGeom prst="bentConnector3">
              <a:avLst>
                <a:gd name="adj1" fmla="val 99321"/>
              </a:avLst>
            </a:prstGeom>
            <a:noFill/>
            <a:ln w="57240"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64" name="CustomShape 5"/>
            <p:cNvSpPr/>
            <p:nvPr/>
          </p:nvSpPr>
          <p:spPr>
            <a:xfrm rot="10800000" flipV="1">
              <a:off x="3949920" y="4063680"/>
              <a:ext cx="971280" cy="806040"/>
            </a:xfrm>
            <a:prstGeom prst="bentConnector3">
              <a:avLst>
                <a:gd name="adj1" fmla="val 96405"/>
              </a:avLst>
            </a:prstGeom>
            <a:noFill/>
            <a:ln w="5724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65" name="CustomShape 6"/>
            <p:cNvSpPr/>
            <p:nvPr/>
          </p:nvSpPr>
          <p:spPr>
            <a:xfrm>
              <a:off x="4920840" y="3974760"/>
              <a:ext cx="581760" cy="183960"/>
            </a:xfrm>
            <a:prstGeom prst="ellipse">
              <a:avLst/>
            </a:prstGeom>
            <a:noFill/>
            <a:ln w="3816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66" name="CustomShape 7"/>
          <p:cNvSpPr/>
          <p:nvPr/>
        </p:nvSpPr>
        <p:spPr>
          <a:xfrm>
            <a:off x="705600" y="1822680"/>
            <a:ext cx="614844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66760" indent="-266400">
              <a:lnSpc>
                <a:spcPct val="100000"/>
              </a:lnSpc>
              <a:tabLst>
                <a:tab pos="0" algn="l"/>
              </a:tabLst>
            </a:pPr>
            <a:r>
              <a:rPr lang="ko-KR" sz="2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배터리</a:t>
            </a:r>
            <a:r>
              <a:rPr lang="en-US" sz="2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(7.2V) → </a:t>
            </a:r>
            <a:r>
              <a:rPr lang="ko-KR" sz="2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레귤레이터</a:t>
            </a:r>
            <a:r>
              <a:rPr lang="en-US" sz="2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(5V) → AVCC </a:t>
            </a:r>
            <a:r>
              <a:rPr lang="ko-KR" sz="2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연결 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167" name="CustomShape 8"/>
          <p:cNvSpPr/>
          <p:nvPr/>
        </p:nvSpPr>
        <p:spPr>
          <a:xfrm>
            <a:off x="9976320" y="5486400"/>
            <a:ext cx="5454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 5V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CustomShape 1"/>
          <p:cNvSpPr/>
          <p:nvPr/>
        </p:nvSpPr>
        <p:spPr>
          <a:xfrm>
            <a:off x="431640" y="456120"/>
            <a:ext cx="624168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03. ADC Register</a:t>
            </a:r>
            <a:endParaRPr lang="en-US" sz="4800" b="0" strike="noStrike" spc="-1">
              <a:latin typeface="Arial"/>
            </a:endParaRPr>
          </a:p>
        </p:txBody>
      </p:sp>
      <p:pic>
        <p:nvPicPr>
          <p:cNvPr id="1169" name="그림 5"/>
          <p:cNvPicPr/>
          <p:nvPr/>
        </p:nvPicPr>
        <p:blipFill>
          <a:blip r:embed="rId2"/>
          <a:stretch/>
        </p:blipFill>
        <p:spPr>
          <a:xfrm>
            <a:off x="5636880" y="3219120"/>
            <a:ext cx="6222240" cy="3288240"/>
          </a:xfrm>
          <a:prstGeom prst="rect">
            <a:avLst/>
          </a:prstGeom>
          <a:ln>
            <a:noFill/>
          </a:ln>
        </p:spPr>
      </p:pic>
      <p:sp>
        <p:nvSpPr>
          <p:cNvPr id="1170" name="CustomShape 2"/>
          <p:cNvSpPr/>
          <p:nvPr/>
        </p:nvSpPr>
        <p:spPr>
          <a:xfrm>
            <a:off x="637560" y="2289240"/>
            <a:ext cx="535536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66760" indent="-266400"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- AD</a:t>
            </a:r>
            <a:r>
              <a:rPr lang="ko-KR" sz="24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변환을 위한 기준 전압 선택과 입력 채널을 선택하기 위해 사용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- 3~0</a:t>
            </a:r>
            <a:r>
              <a:rPr lang="ko-KR" sz="24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번 비트</a:t>
            </a:r>
            <a:r>
              <a:rPr lang="en-US" sz="24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(</a:t>
            </a:r>
            <a:r>
              <a:rPr lang="en-US" sz="2400" b="1" strike="noStrike" spc="-1">
                <a:solidFill>
                  <a:srgbClr val="4143AB"/>
                </a:solidFill>
                <a:latin typeface="맑은 고딕"/>
                <a:ea typeface="맑은 고딕"/>
              </a:rPr>
              <a:t>MUX[3:0]</a:t>
            </a:r>
            <a:r>
              <a:rPr lang="en-US" sz="24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) </a:t>
            </a:r>
            <a:endParaRPr lang="en-US" sz="2400" b="0" strike="noStrike" spc="-1">
              <a:latin typeface="Arial"/>
            </a:endParaRPr>
          </a:p>
          <a:p>
            <a:pPr marL="622440" indent="-622080"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  → </a:t>
            </a:r>
            <a:r>
              <a:rPr lang="ko-KR" sz="24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입력 채널 선택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171" name="CustomShape 3"/>
          <p:cNvSpPr/>
          <p:nvPr/>
        </p:nvSpPr>
        <p:spPr>
          <a:xfrm>
            <a:off x="497160" y="1465560"/>
            <a:ext cx="108601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7173C9"/>
                </a:solidFill>
                <a:latin typeface="Pretendard"/>
                <a:ea typeface="Pretendard"/>
              </a:rPr>
              <a:t>    </a:t>
            </a:r>
            <a:r>
              <a:rPr lang="en-US" sz="36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ADMUX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1172" name="그림 9"/>
          <p:cNvPicPr/>
          <p:nvPr/>
        </p:nvPicPr>
        <p:blipFill>
          <a:blip r:embed="rId3"/>
          <a:stretch/>
        </p:blipFill>
        <p:spPr>
          <a:xfrm>
            <a:off x="5497560" y="2579760"/>
            <a:ext cx="5860080" cy="519120"/>
          </a:xfrm>
          <a:prstGeom prst="rect">
            <a:avLst/>
          </a:prstGeom>
          <a:ln>
            <a:noFill/>
          </a:ln>
        </p:spPr>
      </p:pic>
      <p:pic>
        <p:nvPicPr>
          <p:cNvPr id="1173" name="그림 3"/>
          <p:cNvPicPr/>
          <p:nvPr/>
        </p:nvPicPr>
        <p:blipFill>
          <a:blip r:embed="rId4"/>
          <a:stretch/>
        </p:blipFill>
        <p:spPr>
          <a:xfrm>
            <a:off x="5636880" y="1431000"/>
            <a:ext cx="6063120" cy="1029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CustomShape 1"/>
          <p:cNvSpPr/>
          <p:nvPr/>
        </p:nvSpPr>
        <p:spPr>
          <a:xfrm>
            <a:off x="367560" y="486720"/>
            <a:ext cx="5487480" cy="13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03. ADC Register</a:t>
            </a:r>
            <a:endParaRPr lang="en-US" sz="4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4800" b="0" strike="noStrike" spc="-1">
              <a:latin typeface="Arial"/>
            </a:endParaRPr>
          </a:p>
        </p:txBody>
      </p:sp>
      <p:sp>
        <p:nvSpPr>
          <p:cNvPr id="1175" name="CustomShape 2"/>
          <p:cNvSpPr/>
          <p:nvPr/>
        </p:nvSpPr>
        <p:spPr>
          <a:xfrm>
            <a:off x="705600" y="1579680"/>
            <a:ext cx="7368120" cy="58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176" name="그림 4"/>
          <p:cNvPicPr/>
          <p:nvPr/>
        </p:nvPicPr>
        <p:blipFill>
          <a:blip r:embed="rId2"/>
          <a:stretch/>
        </p:blipFill>
        <p:spPr>
          <a:xfrm>
            <a:off x="1700640" y="1453320"/>
            <a:ext cx="8951040" cy="4884120"/>
          </a:xfrm>
          <a:prstGeom prst="rect">
            <a:avLst/>
          </a:prstGeom>
          <a:ln>
            <a:noFill/>
          </a:ln>
        </p:spPr>
      </p:pic>
      <p:sp>
        <p:nvSpPr>
          <p:cNvPr id="1177" name="CustomShape 3"/>
          <p:cNvSpPr/>
          <p:nvPr/>
        </p:nvSpPr>
        <p:spPr>
          <a:xfrm>
            <a:off x="3770640" y="2155680"/>
            <a:ext cx="1619280" cy="679680"/>
          </a:xfrm>
          <a:prstGeom prst="ellipse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8" name="CustomShape 4"/>
          <p:cNvSpPr/>
          <p:nvPr/>
        </p:nvSpPr>
        <p:spPr>
          <a:xfrm rot="5400000">
            <a:off x="3583440" y="3147480"/>
            <a:ext cx="1628640" cy="1009800"/>
          </a:xfrm>
          <a:prstGeom prst="bentConnector3">
            <a:avLst>
              <a:gd name="adj1" fmla="val 94367"/>
            </a:avLst>
          </a:prstGeom>
          <a:noFill/>
          <a:ln w="3816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9" name="CustomShape 5"/>
          <p:cNvSpPr/>
          <p:nvPr/>
        </p:nvSpPr>
        <p:spPr>
          <a:xfrm>
            <a:off x="2020320" y="4389480"/>
            <a:ext cx="2132280" cy="2179800"/>
          </a:xfrm>
          <a:prstGeom prst="ellipse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498600" y="392400"/>
            <a:ext cx="27612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FSM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305" name="CustomShape 2"/>
          <p:cNvSpPr/>
          <p:nvPr/>
        </p:nvSpPr>
        <p:spPr>
          <a:xfrm>
            <a:off x="704160" y="1649160"/>
            <a:ext cx="98283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1. State</a:t>
            </a:r>
            <a:r>
              <a:rPr lang="ko-KR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와 그 </a:t>
            </a: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Output(State</a:t>
            </a:r>
            <a:r>
              <a:rPr lang="ko-KR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와 주행 방법</a:t>
            </a: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)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306" name="CustomShape 3"/>
          <p:cNvSpPr/>
          <p:nvPr/>
        </p:nvSpPr>
        <p:spPr>
          <a:xfrm>
            <a:off x="1044360" y="3429000"/>
            <a:ext cx="78937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2. </a:t>
            </a:r>
            <a:r>
              <a:rPr lang="ko-KR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어느 경우 상태를 전이할 것인지</a:t>
            </a: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?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307" name="CustomShape 4"/>
          <p:cNvSpPr/>
          <p:nvPr/>
        </p:nvSpPr>
        <p:spPr>
          <a:xfrm>
            <a:off x="1328400" y="2356920"/>
            <a:ext cx="4674240" cy="47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5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정말 </a:t>
            </a:r>
            <a:r>
              <a:rPr lang="ko-KR" sz="25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주행</a:t>
            </a:r>
            <a:r>
              <a:rPr lang="en-US" sz="25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A</a:t>
            </a:r>
            <a:r>
              <a:rPr lang="en-US" sz="25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</a:t>
            </a:r>
            <a:r>
              <a:rPr lang="ko-KR" sz="25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와 </a:t>
            </a:r>
            <a:r>
              <a:rPr lang="ko-KR" sz="25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주행</a:t>
            </a:r>
            <a:r>
              <a:rPr lang="en-US" sz="25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C</a:t>
            </a:r>
            <a:r>
              <a:rPr lang="ko-KR" sz="25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는 같은가</a:t>
            </a:r>
            <a:r>
              <a:rPr lang="en-US" sz="25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?</a:t>
            </a:r>
            <a:endParaRPr lang="en-US" sz="25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CustomShape 1"/>
          <p:cNvSpPr/>
          <p:nvPr/>
        </p:nvSpPr>
        <p:spPr>
          <a:xfrm>
            <a:off x="431640" y="456120"/>
            <a:ext cx="5663880" cy="13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ADC Register</a:t>
            </a:r>
            <a:endParaRPr lang="en-US" sz="4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4800" b="0" strike="noStrike" spc="-1">
              <a:latin typeface="Arial"/>
            </a:endParaRPr>
          </a:p>
        </p:txBody>
      </p:sp>
      <p:pic>
        <p:nvPicPr>
          <p:cNvPr id="1181" name="그림 4"/>
          <p:cNvPicPr/>
          <p:nvPr/>
        </p:nvPicPr>
        <p:blipFill>
          <a:blip r:embed="rId2"/>
          <a:stretch/>
        </p:blipFill>
        <p:spPr>
          <a:xfrm>
            <a:off x="5324760" y="1595160"/>
            <a:ext cx="6080760" cy="4572000"/>
          </a:xfrm>
          <a:prstGeom prst="rect">
            <a:avLst/>
          </a:prstGeom>
          <a:ln>
            <a:noFill/>
          </a:ln>
        </p:spPr>
      </p:pic>
      <p:sp>
        <p:nvSpPr>
          <p:cNvPr id="1182" name="CustomShape 2"/>
          <p:cNvSpPr/>
          <p:nvPr/>
        </p:nvSpPr>
        <p:spPr>
          <a:xfrm>
            <a:off x="5662080" y="2417760"/>
            <a:ext cx="5556240" cy="483120"/>
          </a:xfrm>
          <a:prstGeom prst="rect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3" name="CustomShape 3"/>
          <p:cNvSpPr/>
          <p:nvPr/>
        </p:nvSpPr>
        <p:spPr>
          <a:xfrm>
            <a:off x="5662080" y="2980080"/>
            <a:ext cx="5556240" cy="953640"/>
          </a:xfrm>
          <a:prstGeom prst="rect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4" name="CustomShape 4"/>
          <p:cNvSpPr/>
          <p:nvPr/>
        </p:nvSpPr>
        <p:spPr>
          <a:xfrm>
            <a:off x="545400" y="1406160"/>
            <a:ext cx="10860120" cy="98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7173C9"/>
                </a:solidFill>
                <a:latin typeface="Pretendard"/>
                <a:ea typeface="Pretendard"/>
              </a:rPr>
              <a:t> </a:t>
            </a:r>
            <a:r>
              <a:rPr lang="en-US" sz="36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ADCSRA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3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(ADC control and Status Register A)</a:t>
            </a:r>
            <a:endParaRPr lang="en-US" sz="2300" b="0" strike="noStrike" spc="-1">
              <a:latin typeface="Arial"/>
            </a:endParaRPr>
          </a:p>
        </p:txBody>
      </p:sp>
      <p:sp>
        <p:nvSpPr>
          <p:cNvPr id="1185" name="CustomShape 5"/>
          <p:cNvSpPr/>
          <p:nvPr/>
        </p:nvSpPr>
        <p:spPr>
          <a:xfrm>
            <a:off x="545400" y="2659680"/>
            <a:ext cx="535536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5F6368"/>
              </a:buClr>
              <a:buFont typeface="StarSymbol"/>
              <a:buChar char="-"/>
            </a:pPr>
            <a:r>
              <a:rPr lang="en-US" sz="24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AD</a:t>
            </a:r>
            <a:r>
              <a:rPr lang="ko-KR" sz="24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변환 상태 나타내기</a:t>
            </a:r>
            <a:r>
              <a:t/>
            </a:r>
            <a:br/>
            <a:r>
              <a:rPr lang="en-US" sz="24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+ AD</a:t>
            </a:r>
            <a:r>
              <a:rPr lang="ko-KR" sz="24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변환 과정 제어하는 </a:t>
            </a:r>
            <a:r>
              <a:rPr lang="en-US" sz="24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R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5F6368"/>
              </a:buClr>
              <a:buFont typeface="StarSymbol"/>
              <a:buChar char="-"/>
            </a:pPr>
            <a:r>
              <a:rPr lang="en-US" sz="24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ADEN, ADSC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CustomShape 1"/>
          <p:cNvSpPr/>
          <p:nvPr/>
        </p:nvSpPr>
        <p:spPr>
          <a:xfrm>
            <a:off x="694080" y="1364400"/>
            <a:ext cx="8352720" cy="13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- MCU = </a:t>
            </a:r>
            <a:r>
              <a:rPr lang="en-US" sz="40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Microcontroller Unit</a:t>
            </a:r>
            <a:r>
              <a:t/>
            </a:r>
            <a:br/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 : </a:t>
            </a:r>
            <a:r>
              <a:rPr lang="ko-KR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마이크로프로세서 </a:t>
            </a:r>
            <a:r>
              <a:rPr lang="en-US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+ </a:t>
            </a:r>
            <a:r>
              <a:rPr lang="ko-KR" sz="24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외부장치</a:t>
            </a:r>
            <a:r>
              <a:rPr lang="en-US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[EPROM, </a:t>
            </a:r>
            <a:r>
              <a:rPr lang="en-US" sz="24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ADC</a:t>
            </a:r>
            <a:r>
              <a:rPr lang="en-US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, SRAM </a:t>
            </a:r>
            <a:r>
              <a:rPr lang="ko-KR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등</a:t>
            </a:r>
            <a:r>
              <a:rPr lang="en-US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]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187" name="Picture 4" descr="아두이노 나노 사양 및 사용법"/>
          <p:cNvPicPr/>
          <p:nvPr/>
        </p:nvPicPr>
        <p:blipFill>
          <a:blip r:embed="rId2"/>
          <a:stretch/>
        </p:blipFill>
        <p:spPr>
          <a:xfrm>
            <a:off x="3296520" y="3185280"/>
            <a:ext cx="5598360" cy="2408040"/>
          </a:xfrm>
          <a:prstGeom prst="rect">
            <a:avLst/>
          </a:prstGeom>
          <a:ln>
            <a:noFill/>
          </a:ln>
        </p:spPr>
      </p:pic>
      <p:sp>
        <p:nvSpPr>
          <p:cNvPr id="1188" name="CustomShape 2"/>
          <p:cNvSpPr/>
          <p:nvPr/>
        </p:nvSpPr>
        <p:spPr>
          <a:xfrm>
            <a:off x="4588560" y="3455280"/>
            <a:ext cx="1723680" cy="1608480"/>
          </a:xfrm>
          <a:prstGeom prst="ellipse">
            <a:avLst/>
          </a:prstGeom>
          <a:noFill/>
          <a:ln w="572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9" name="CustomShape 3"/>
          <p:cNvSpPr/>
          <p:nvPr/>
        </p:nvSpPr>
        <p:spPr>
          <a:xfrm>
            <a:off x="365040" y="392400"/>
            <a:ext cx="7230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GPIO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CustomShape 1"/>
          <p:cNvSpPr/>
          <p:nvPr/>
        </p:nvSpPr>
        <p:spPr>
          <a:xfrm>
            <a:off x="431640" y="456120"/>
            <a:ext cx="5663880" cy="13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ADC Register</a:t>
            </a:r>
            <a:endParaRPr lang="en-US" sz="4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4800" b="0" strike="noStrike" spc="-1">
              <a:latin typeface="Arial"/>
            </a:endParaRPr>
          </a:p>
        </p:txBody>
      </p:sp>
      <p:pic>
        <p:nvPicPr>
          <p:cNvPr id="1191" name="그림 4"/>
          <p:cNvPicPr/>
          <p:nvPr/>
        </p:nvPicPr>
        <p:blipFill>
          <a:blip r:embed="rId2"/>
          <a:stretch/>
        </p:blipFill>
        <p:spPr>
          <a:xfrm>
            <a:off x="5324760" y="1595160"/>
            <a:ext cx="6080760" cy="4572000"/>
          </a:xfrm>
          <a:prstGeom prst="rect">
            <a:avLst/>
          </a:prstGeom>
          <a:ln>
            <a:noFill/>
          </a:ln>
        </p:spPr>
      </p:pic>
      <p:sp>
        <p:nvSpPr>
          <p:cNvPr id="1192" name="CustomShape 2"/>
          <p:cNvSpPr/>
          <p:nvPr/>
        </p:nvSpPr>
        <p:spPr>
          <a:xfrm>
            <a:off x="5662080" y="2417760"/>
            <a:ext cx="5556240" cy="483120"/>
          </a:xfrm>
          <a:prstGeom prst="rect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3" name="CustomShape 3"/>
          <p:cNvSpPr/>
          <p:nvPr/>
        </p:nvSpPr>
        <p:spPr>
          <a:xfrm>
            <a:off x="545400" y="1406160"/>
            <a:ext cx="10860120" cy="98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7173C9"/>
                </a:solidFill>
                <a:latin typeface="Pretendard"/>
                <a:ea typeface="Pretendard"/>
              </a:rPr>
              <a:t> </a:t>
            </a:r>
            <a:r>
              <a:rPr lang="en-US" sz="36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ADCSRA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3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(ADC control and Status Register A)</a:t>
            </a:r>
            <a:endParaRPr lang="en-US" sz="2300" b="0" strike="noStrike" spc="-1">
              <a:latin typeface="Arial"/>
            </a:endParaRPr>
          </a:p>
        </p:txBody>
      </p:sp>
      <p:sp>
        <p:nvSpPr>
          <p:cNvPr id="1194" name="CustomShape 4"/>
          <p:cNvSpPr/>
          <p:nvPr/>
        </p:nvSpPr>
        <p:spPr>
          <a:xfrm>
            <a:off x="635400" y="2725560"/>
            <a:ext cx="4764960" cy="669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4143AB"/>
                </a:solidFill>
                <a:latin typeface="맑은 고딕"/>
                <a:ea typeface="맑은 고딕"/>
              </a:rPr>
              <a:t>ADEN</a:t>
            </a:r>
            <a:r>
              <a:rPr lang="en-US" sz="1800" b="1" strike="noStrike" spc="-1">
                <a:solidFill>
                  <a:srgbClr val="4143AB"/>
                </a:solidFill>
                <a:latin typeface="맑은 고딕"/>
                <a:ea typeface="맑은 고딕"/>
              </a:rPr>
              <a:t>(ADC Enable, 7</a:t>
            </a:r>
            <a:r>
              <a:rPr lang="ko-KR" sz="1800" b="1" strike="noStrike" spc="-1">
                <a:solidFill>
                  <a:srgbClr val="4143AB"/>
                </a:solidFill>
                <a:latin typeface="맑은 고딕"/>
                <a:ea typeface="맑은 고딕"/>
              </a:rPr>
              <a:t>번</a:t>
            </a:r>
            <a:r>
              <a:rPr lang="en-US" sz="1800" b="1" strike="noStrike" spc="-1">
                <a:solidFill>
                  <a:srgbClr val="4143AB"/>
                </a:solidFill>
                <a:latin typeface="맑은 고딕"/>
                <a:ea typeface="맑은 고딕"/>
              </a:rPr>
              <a:t>):</a:t>
            </a:r>
            <a:r>
              <a:t/>
            </a:r>
            <a:br/>
            <a:r>
              <a:rPr lang="en-US" sz="18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ADC</a:t>
            </a:r>
            <a:r>
              <a:rPr lang="ko-KR" sz="18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에 전원을 인가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CustomShape 1"/>
          <p:cNvSpPr/>
          <p:nvPr/>
        </p:nvSpPr>
        <p:spPr>
          <a:xfrm>
            <a:off x="431640" y="456120"/>
            <a:ext cx="5663880" cy="13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ADC Register</a:t>
            </a:r>
            <a:endParaRPr lang="en-US" sz="4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4800" b="0" strike="noStrike" spc="-1">
              <a:latin typeface="Arial"/>
            </a:endParaRPr>
          </a:p>
        </p:txBody>
      </p:sp>
      <p:pic>
        <p:nvPicPr>
          <p:cNvPr id="1196" name="그림 4"/>
          <p:cNvPicPr/>
          <p:nvPr/>
        </p:nvPicPr>
        <p:blipFill>
          <a:blip r:embed="rId2"/>
          <a:stretch/>
        </p:blipFill>
        <p:spPr>
          <a:xfrm>
            <a:off x="5324760" y="1595160"/>
            <a:ext cx="6080760" cy="4572000"/>
          </a:xfrm>
          <a:prstGeom prst="rect">
            <a:avLst/>
          </a:prstGeom>
          <a:ln>
            <a:noFill/>
          </a:ln>
        </p:spPr>
      </p:pic>
      <p:sp>
        <p:nvSpPr>
          <p:cNvPr id="1197" name="CustomShape 2"/>
          <p:cNvSpPr/>
          <p:nvPr/>
        </p:nvSpPr>
        <p:spPr>
          <a:xfrm>
            <a:off x="5662080" y="2980080"/>
            <a:ext cx="5556240" cy="953640"/>
          </a:xfrm>
          <a:prstGeom prst="rect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8" name="CustomShape 3"/>
          <p:cNvSpPr/>
          <p:nvPr/>
        </p:nvSpPr>
        <p:spPr>
          <a:xfrm>
            <a:off x="545400" y="1406160"/>
            <a:ext cx="10860120" cy="98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7173C9"/>
                </a:solidFill>
                <a:latin typeface="Pretendard"/>
                <a:ea typeface="Pretendard"/>
              </a:rPr>
              <a:t> </a:t>
            </a:r>
            <a:r>
              <a:rPr lang="en-US" sz="36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ADCSRA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3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(ADC control and Status Register A)</a:t>
            </a:r>
            <a:endParaRPr lang="en-US" sz="2300" b="0" strike="noStrike" spc="-1">
              <a:latin typeface="Arial"/>
            </a:endParaRPr>
          </a:p>
        </p:txBody>
      </p:sp>
      <p:sp>
        <p:nvSpPr>
          <p:cNvPr id="1199" name="CustomShape 4"/>
          <p:cNvSpPr/>
          <p:nvPr/>
        </p:nvSpPr>
        <p:spPr>
          <a:xfrm>
            <a:off x="635400" y="2725560"/>
            <a:ext cx="4764960" cy="669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4143AB"/>
                </a:solidFill>
                <a:latin typeface="맑은 고딕"/>
                <a:ea typeface="맑은 고딕"/>
              </a:rPr>
              <a:t>ADSC</a:t>
            </a:r>
            <a:r>
              <a:rPr lang="en-US" sz="1800" b="1" strike="noStrike" spc="-1">
                <a:solidFill>
                  <a:srgbClr val="4143AB"/>
                </a:solidFill>
                <a:latin typeface="맑은 고딕"/>
                <a:ea typeface="맑은 고딕"/>
              </a:rPr>
              <a:t>(ADC Start Conversion, 6</a:t>
            </a:r>
            <a:r>
              <a:rPr lang="ko-KR" sz="1800" b="1" strike="noStrike" spc="-1">
                <a:solidFill>
                  <a:srgbClr val="4143AB"/>
                </a:solidFill>
                <a:latin typeface="맑은 고딕"/>
                <a:ea typeface="맑은 고딕"/>
              </a:rPr>
              <a:t>번</a:t>
            </a:r>
            <a:r>
              <a:rPr lang="en-US" sz="1800" b="1" strike="noStrike" spc="-1">
                <a:solidFill>
                  <a:srgbClr val="4143AB"/>
                </a:solidFill>
                <a:latin typeface="맑은 고딕"/>
                <a:ea typeface="맑은 고딕"/>
              </a:rPr>
              <a:t>):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ko-KR" sz="18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아날로그 신호를 디지털 신호로 변환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CustomShape 1"/>
          <p:cNvSpPr/>
          <p:nvPr/>
        </p:nvSpPr>
        <p:spPr>
          <a:xfrm>
            <a:off x="431640" y="456120"/>
            <a:ext cx="5968800" cy="13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03. </a:t>
            </a:r>
            <a:r>
              <a:rPr lang="en-US" sz="4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ADC Register</a:t>
            </a:r>
            <a:endParaRPr lang="en-US" sz="4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4400" b="0" strike="noStrike" spc="-1">
              <a:latin typeface="Arial"/>
            </a:endParaRPr>
          </a:p>
        </p:txBody>
      </p:sp>
      <p:pic>
        <p:nvPicPr>
          <p:cNvPr id="1201" name="그림 2"/>
          <p:cNvPicPr/>
          <p:nvPr/>
        </p:nvPicPr>
        <p:blipFill>
          <a:blip r:embed="rId2"/>
          <a:stretch/>
        </p:blipFill>
        <p:spPr>
          <a:xfrm>
            <a:off x="1631160" y="2502720"/>
            <a:ext cx="8786520" cy="2801520"/>
          </a:xfrm>
          <a:prstGeom prst="rect">
            <a:avLst/>
          </a:prstGeom>
          <a:ln>
            <a:noFill/>
          </a:ln>
        </p:spPr>
      </p:pic>
      <p:sp>
        <p:nvSpPr>
          <p:cNvPr id="1202" name="CustomShape 2"/>
          <p:cNvSpPr/>
          <p:nvPr/>
        </p:nvSpPr>
        <p:spPr>
          <a:xfrm>
            <a:off x="545400" y="1406160"/>
            <a:ext cx="9626760" cy="98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7173C9"/>
                </a:solidFill>
                <a:latin typeface="Pretendard"/>
                <a:ea typeface="Pretendard"/>
              </a:rPr>
              <a:t> </a:t>
            </a:r>
            <a:r>
              <a:rPr lang="en-US" sz="36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ADCH/ADCL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3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(ADC Data Register)</a:t>
            </a:r>
            <a:endParaRPr lang="en-US" sz="23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CustomShape 1"/>
          <p:cNvSpPr/>
          <p:nvPr/>
        </p:nvSpPr>
        <p:spPr>
          <a:xfrm>
            <a:off x="431640" y="456120"/>
            <a:ext cx="596880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03. </a:t>
            </a:r>
            <a:r>
              <a:rPr lang="en-US" sz="4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ADC Register</a:t>
            </a:r>
            <a:endParaRPr lang="en-US" sz="4400" b="0" strike="noStrike" spc="-1">
              <a:latin typeface="Arial"/>
            </a:endParaRPr>
          </a:p>
        </p:txBody>
      </p:sp>
      <p:grpSp>
        <p:nvGrpSpPr>
          <p:cNvPr id="1204" name="Group 2"/>
          <p:cNvGrpSpPr/>
          <p:nvPr/>
        </p:nvGrpSpPr>
        <p:grpSpPr>
          <a:xfrm>
            <a:off x="2896200" y="1451160"/>
            <a:ext cx="6256080" cy="5043240"/>
            <a:chOff x="2896200" y="1451160"/>
            <a:chExt cx="6256080" cy="5043240"/>
          </a:xfrm>
        </p:grpSpPr>
        <p:pic>
          <p:nvPicPr>
            <p:cNvPr id="1205" name="그림 5"/>
            <p:cNvPicPr/>
            <p:nvPr/>
          </p:nvPicPr>
          <p:blipFill>
            <a:blip r:embed="rId2"/>
            <a:srcRect t="2836"/>
            <a:stretch/>
          </p:blipFill>
          <p:spPr>
            <a:xfrm>
              <a:off x="2896200" y="1451160"/>
              <a:ext cx="6256080" cy="50432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06" name="CustomShape 3"/>
            <p:cNvSpPr/>
            <p:nvPr/>
          </p:nvSpPr>
          <p:spPr>
            <a:xfrm>
              <a:off x="6024600" y="2106360"/>
              <a:ext cx="749520" cy="2728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just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808080"/>
                  </a:solidFill>
                  <a:latin typeface="맑은 고딕"/>
                  <a:ea typeface="맑은 고딕"/>
                </a:rPr>
                <a:t>Enable</a:t>
              </a:r>
              <a:endParaRPr lang="en-US" sz="1200" b="0" strike="noStrike" spc="-1">
                <a:latin typeface="Arial"/>
              </a:endParaRPr>
            </a:p>
          </p:txBody>
        </p:sp>
        <p:pic>
          <p:nvPicPr>
            <p:cNvPr id="1207" name="그림 20"/>
            <p:cNvPicPr/>
            <p:nvPr/>
          </p:nvPicPr>
          <p:blipFill>
            <a:blip r:embed="rId3"/>
            <a:stretch/>
          </p:blipFill>
          <p:spPr>
            <a:xfrm>
              <a:off x="3316680" y="5487840"/>
              <a:ext cx="4786920" cy="161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08" name="그림 24"/>
            <p:cNvPicPr/>
            <p:nvPr/>
          </p:nvPicPr>
          <p:blipFill>
            <a:blip r:embed="rId4"/>
            <a:stretch/>
          </p:blipFill>
          <p:spPr>
            <a:xfrm>
              <a:off x="5140800" y="4571640"/>
              <a:ext cx="95040" cy="155520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9" name="그림 3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210" name="CustomShape 1"/>
          <p:cNvSpPr/>
          <p:nvPr/>
        </p:nvSpPr>
        <p:spPr>
          <a:xfrm>
            <a:off x="2502720" y="1913040"/>
            <a:ext cx="7186680" cy="3031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1" name="CustomShape 2"/>
          <p:cNvSpPr/>
          <p:nvPr/>
        </p:nvSpPr>
        <p:spPr>
          <a:xfrm>
            <a:off x="2930760" y="2967480"/>
            <a:ext cx="633060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04. Polling/Interrupt</a:t>
            </a:r>
            <a:endParaRPr lang="en-US" sz="4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CustomShape 1"/>
          <p:cNvSpPr/>
          <p:nvPr/>
        </p:nvSpPr>
        <p:spPr>
          <a:xfrm>
            <a:off x="5062320" y="3075120"/>
            <a:ext cx="19245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Polling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213" name="CustomShape 2"/>
          <p:cNvSpPr/>
          <p:nvPr/>
        </p:nvSpPr>
        <p:spPr>
          <a:xfrm>
            <a:off x="431640" y="456120"/>
            <a:ext cx="5140800" cy="13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4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04. Polling</a:t>
            </a:r>
            <a:endParaRPr lang="en-US" sz="48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4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CustomShape 1"/>
          <p:cNvSpPr/>
          <p:nvPr/>
        </p:nvSpPr>
        <p:spPr>
          <a:xfrm>
            <a:off x="431640" y="456120"/>
            <a:ext cx="5140800" cy="13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4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04. Polling</a:t>
            </a:r>
            <a:endParaRPr lang="en-US" sz="48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4800" b="0" strike="noStrike" spc="-1">
              <a:latin typeface="Arial"/>
            </a:endParaRPr>
          </a:p>
        </p:txBody>
      </p:sp>
      <p:pic>
        <p:nvPicPr>
          <p:cNvPr id="1215" name="그림 4"/>
          <p:cNvPicPr/>
          <p:nvPr/>
        </p:nvPicPr>
        <p:blipFill>
          <a:blip r:embed="rId2"/>
          <a:stretch/>
        </p:blipFill>
        <p:spPr>
          <a:xfrm>
            <a:off x="3572280" y="1751760"/>
            <a:ext cx="4904280" cy="4513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CustomShape 1"/>
          <p:cNvSpPr/>
          <p:nvPr/>
        </p:nvSpPr>
        <p:spPr>
          <a:xfrm>
            <a:off x="431640" y="456120"/>
            <a:ext cx="5140800" cy="13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4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04. INTERRUPT</a:t>
            </a:r>
            <a:endParaRPr lang="en-US" sz="48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4800" b="0" strike="noStrike" spc="-1">
              <a:latin typeface="Arial"/>
            </a:endParaRPr>
          </a:p>
        </p:txBody>
      </p:sp>
      <p:sp>
        <p:nvSpPr>
          <p:cNvPr id="1217" name="CustomShape 2"/>
          <p:cNvSpPr/>
          <p:nvPr/>
        </p:nvSpPr>
        <p:spPr>
          <a:xfrm>
            <a:off x="1587600" y="3075120"/>
            <a:ext cx="88732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만약</a:t>
            </a: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, </a:t>
            </a:r>
            <a:r>
              <a:rPr lang="ko-KR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당신이 원전의 안전관리자라면…</a:t>
            </a: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?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7224480" y="4694760"/>
            <a:ext cx="3942360" cy="13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WHITE SCREEN</a:t>
            </a:r>
            <a:endParaRPr lang="en-US" sz="4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STATE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309" name="CustomShape 2"/>
          <p:cNvSpPr/>
          <p:nvPr/>
        </p:nvSpPr>
        <p:spPr>
          <a:xfrm>
            <a:off x="7119000" y="1771200"/>
            <a:ext cx="3942360" cy="13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WHITE SCREEN</a:t>
            </a:r>
            <a:endParaRPr lang="en-US" sz="4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STATE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310" name="CustomShape 3"/>
          <p:cNvSpPr/>
          <p:nvPr/>
        </p:nvSpPr>
        <p:spPr>
          <a:xfrm>
            <a:off x="7288200" y="3232800"/>
            <a:ext cx="3933360" cy="13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BLACK SCREEN</a:t>
            </a:r>
            <a:endParaRPr lang="en-US" sz="4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STATE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311" name="CustomShape 4"/>
          <p:cNvSpPr/>
          <p:nvPr/>
        </p:nvSpPr>
        <p:spPr>
          <a:xfrm rot="10800000">
            <a:off x="6753600" y="1938240"/>
            <a:ext cx="375120" cy="1685880"/>
          </a:xfrm>
          <a:prstGeom prst="up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5"/>
          <p:cNvSpPr/>
          <p:nvPr/>
        </p:nvSpPr>
        <p:spPr>
          <a:xfrm rot="10800000">
            <a:off x="6738120" y="3769200"/>
            <a:ext cx="375120" cy="1685880"/>
          </a:xfrm>
          <a:prstGeom prst="up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6"/>
          <p:cNvSpPr/>
          <p:nvPr/>
        </p:nvSpPr>
        <p:spPr>
          <a:xfrm>
            <a:off x="498600" y="392400"/>
            <a:ext cx="27612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FSM</a:t>
            </a:r>
            <a:endParaRPr lang="en-US" sz="5400" b="0" strike="noStrike" spc="-1">
              <a:latin typeface="Arial"/>
            </a:endParaRPr>
          </a:p>
        </p:txBody>
      </p:sp>
      <p:pic>
        <p:nvPicPr>
          <p:cNvPr id="314" name="그림 2"/>
          <p:cNvPicPr/>
          <p:nvPr/>
        </p:nvPicPr>
        <p:blipFill>
          <a:blip r:embed="rId2"/>
          <a:stretch/>
        </p:blipFill>
        <p:spPr>
          <a:xfrm>
            <a:off x="1433520" y="1376640"/>
            <a:ext cx="4819320" cy="5010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CustomShape 1"/>
          <p:cNvSpPr/>
          <p:nvPr/>
        </p:nvSpPr>
        <p:spPr>
          <a:xfrm>
            <a:off x="431640" y="456120"/>
            <a:ext cx="5140800" cy="13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4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04. INTERRUPT</a:t>
            </a:r>
            <a:endParaRPr lang="en-US" sz="48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4800" b="0" strike="noStrike" spc="-1">
              <a:latin typeface="Arial"/>
            </a:endParaRPr>
          </a:p>
        </p:txBody>
      </p:sp>
      <p:sp>
        <p:nvSpPr>
          <p:cNvPr id="1219" name="CustomShape 2"/>
          <p:cNvSpPr/>
          <p:nvPr/>
        </p:nvSpPr>
        <p:spPr>
          <a:xfrm>
            <a:off x="2177280" y="2767320"/>
            <a:ext cx="7694280" cy="13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0.1</a:t>
            </a:r>
            <a:r>
              <a:rPr lang="ko-KR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초에 한번 무조건 체크 해야하는</a:t>
            </a:r>
            <a:endParaRPr lang="en-US" sz="4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ko-KR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값이 있다면</a:t>
            </a: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?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CustomShape 1"/>
          <p:cNvSpPr/>
          <p:nvPr/>
        </p:nvSpPr>
        <p:spPr>
          <a:xfrm>
            <a:off x="431640" y="456120"/>
            <a:ext cx="5140800" cy="13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4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04. INTERRUPT</a:t>
            </a:r>
            <a:endParaRPr lang="en-US" sz="48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4800" b="0" strike="noStrike" spc="-1">
              <a:latin typeface="Arial"/>
            </a:endParaRPr>
          </a:p>
        </p:txBody>
      </p:sp>
      <p:sp>
        <p:nvSpPr>
          <p:cNvPr id="1221" name="CustomShape 2"/>
          <p:cNvSpPr/>
          <p:nvPr/>
        </p:nvSpPr>
        <p:spPr>
          <a:xfrm>
            <a:off x="4487760" y="3075120"/>
            <a:ext cx="30736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INTERRUPT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CustomShape 1"/>
          <p:cNvSpPr/>
          <p:nvPr/>
        </p:nvSpPr>
        <p:spPr>
          <a:xfrm>
            <a:off x="431640" y="456120"/>
            <a:ext cx="5140800" cy="13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4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04. INTERRUPT</a:t>
            </a:r>
            <a:endParaRPr lang="en-US" sz="48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4800" b="0" strike="noStrike" spc="-1">
              <a:latin typeface="Arial"/>
            </a:endParaRPr>
          </a:p>
        </p:txBody>
      </p:sp>
      <p:sp>
        <p:nvSpPr>
          <p:cNvPr id="1223" name="CustomShape 2"/>
          <p:cNvSpPr/>
          <p:nvPr/>
        </p:nvSpPr>
        <p:spPr>
          <a:xfrm>
            <a:off x="4314600" y="1595160"/>
            <a:ext cx="7368120" cy="429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00000"/>
              </a:lnSpc>
              <a:tabLst>
                <a:tab pos="0" algn="l"/>
              </a:tabLst>
            </a:pPr>
            <a:r>
              <a:rPr lang="en-US" sz="28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-</a:t>
            </a:r>
            <a:r>
              <a:rPr lang="ko-KR" sz="28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특정 </a:t>
            </a:r>
            <a:r>
              <a:rPr lang="en-US" sz="28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Event</a:t>
            </a:r>
            <a:r>
              <a:rPr lang="ko-KR" sz="28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가 발생했을 때 프로그램내의 </a:t>
            </a:r>
            <a:endParaRPr lang="en-US" sz="28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tabLst>
                <a:tab pos="0" algn="l"/>
              </a:tabLst>
            </a:pPr>
            <a:r>
              <a:rPr lang="en-US" sz="28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  </a:t>
            </a:r>
            <a:r>
              <a:rPr lang="ko-KR" sz="28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해당 함수가 실행되게 하는 것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1" strike="noStrike" spc="-1">
                <a:solidFill>
                  <a:srgbClr val="0070C0"/>
                </a:solidFill>
                <a:latin typeface="맑은 고딕"/>
                <a:ea typeface="맑은 고딕"/>
              </a:rPr>
              <a:t> </a:t>
            </a:r>
            <a:r>
              <a:rPr lang="en-US" sz="3600" b="1" strike="noStrike" spc="-1">
                <a:solidFill>
                  <a:srgbClr val="0070C0"/>
                </a:solidFill>
                <a:latin typeface="맑은 고딕"/>
                <a:ea typeface="맑은 고딕"/>
              </a:rPr>
              <a:t>INTERRUPT </a:t>
            </a:r>
            <a:r>
              <a:rPr lang="ko-KR" sz="3600" b="1" strike="noStrike" spc="-1">
                <a:solidFill>
                  <a:srgbClr val="0070C0"/>
                </a:solidFill>
                <a:latin typeface="맑은 고딕"/>
                <a:ea typeface="맑은 고딕"/>
              </a:rPr>
              <a:t>처리 순서</a:t>
            </a:r>
            <a:endParaRPr lang="en-US" sz="3600" b="0" strike="noStrike" spc="-1">
              <a:latin typeface="Arial"/>
            </a:endParaRPr>
          </a:p>
          <a:p>
            <a:pPr marL="514440" indent="-514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  <a:tabLst>
                <a:tab pos="0" algn="l"/>
              </a:tabLst>
            </a:pPr>
            <a:r>
              <a:rPr lang="en-US" sz="28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Ioop()</a:t>
            </a:r>
            <a:r>
              <a:rPr lang="ko-KR" sz="28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함수 실행</a:t>
            </a:r>
            <a:endParaRPr lang="en-US" sz="2800" b="0" strike="noStrike" spc="-1">
              <a:latin typeface="Arial"/>
            </a:endParaRPr>
          </a:p>
          <a:p>
            <a:pPr marL="514440" indent="-514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  <a:tabLst>
                <a:tab pos="0" algn="l"/>
              </a:tabLst>
            </a:pPr>
            <a:r>
              <a:rPr lang="ko-KR" sz="28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이벤트 발생 후 인터럽트 함수로 이동</a:t>
            </a:r>
            <a:endParaRPr lang="en-US" sz="2800" b="0" strike="noStrike" spc="-1">
              <a:latin typeface="Arial"/>
            </a:endParaRPr>
          </a:p>
          <a:p>
            <a:pPr marL="514440" indent="-514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  <a:tabLst>
                <a:tab pos="0" algn="l"/>
              </a:tabLst>
            </a:pPr>
            <a:r>
              <a:rPr lang="ko-KR" sz="28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인터럽트 함수 실행 </a:t>
            </a:r>
            <a:r>
              <a:rPr lang="en-US" sz="28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(ISR</a:t>
            </a:r>
            <a:r>
              <a:rPr lang="ko-KR" sz="28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함수</a:t>
            </a:r>
            <a:r>
              <a:rPr lang="en-US" sz="28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endParaRPr lang="en-US" sz="2800" b="0" strike="noStrike" spc="-1">
              <a:latin typeface="Arial"/>
            </a:endParaRPr>
          </a:p>
          <a:p>
            <a:pPr marL="514440" indent="-514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  <a:tabLst>
                <a:tab pos="0" algn="l"/>
              </a:tabLst>
            </a:pPr>
            <a:r>
              <a:rPr lang="en-US" sz="28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ISR </a:t>
            </a:r>
            <a:r>
              <a:rPr lang="ko-KR" sz="28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함수 종료 후 복귀</a:t>
            </a:r>
            <a:endParaRPr lang="en-US" sz="2800" b="0" strike="noStrike" spc="-1">
              <a:latin typeface="Arial"/>
            </a:endParaRPr>
          </a:p>
          <a:p>
            <a:pPr marL="514440" indent="-514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  <a:tabLst>
                <a:tab pos="0" algn="l"/>
              </a:tabLst>
            </a:pPr>
            <a:r>
              <a:rPr lang="en-US" sz="28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Ioop()</a:t>
            </a:r>
            <a:r>
              <a:rPr lang="ko-KR" sz="28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함수 계속 실행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   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1224" name="그림 1"/>
          <p:cNvPicPr/>
          <p:nvPr/>
        </p:nvPicPr>
        <p:blipFill>
          <a:blip r:embed="rId2"/>
          <a:stretch/>
        </p:blipFill>
        <p:spPr>
          <a:xfrm>
            <a:off x="704160" y="1841040"/>
            <a:ext cx="3434400" cy="3917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CustomShape 1"/>
          <p:cNvSpPr/>
          <p:nvPr/>
        </p:nvSpPr>
        <p:spPr>
          <a:xfrm>
            <a:off x="431640" y="456120"/>
            <a:ext cx="11251080" cy="13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4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</a:t>
            </a:r>
            <a:r>
              <a:rPr lang="ko-KR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만약 동시에 </a:t>
            </a: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Interrupt</a:t>
            </a:r>
            <a:r>
              <a:rPr lang="ko-KR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이 발생한다면</a:t>
            </a: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?</a:t>
            </a:r>
            <a:endParaRPr lang="en-US" sz="4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4000" b="0" strike="noStrike" spc="-1">
              <a:latin typeface="Arial"/>
            </a:endParaRPr>
          </a:p>
        </p:txBody>
      </p:sp>
      <p:sp>
        <p:nvSpPr>
          <p:cNvPr id="1226" name="CustomShape 2"/>
          <p:cNvSpPr/>
          <p:nvPr/>
        </p:nvSpPr>
        <p:spPr>
          <a:xfrm>
            <a:off x="898200" y="1841040"/>
            <a:ext cx="61920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-</a:t>
            </a:r>
            <a:r>
              <a:rPr lang="ko-KR" sz="3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인터럽트 </a:t>
            </a:r>
            <a:r>
              <a:rPr lang="ko-KR" sz="3600" b="1" strike="noStrike" spc="-1">
                <a:solidFill>
                  <a:srgbClr val="0070C0"/>
                </a:solidFill>
                <a:latin typeface="맑은 고딕"/>
                <a:ea typeface="맑은 고딕"/>
              </a:rPr>
              <a:t>우선 순위</a:t>
            </a:r>
            <a:r>
              <a:rPr lang="ko-KR" sz="3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가 존재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1227" name="그림 6"/>
          <p:cNvPicPr/>
          <p:nvPr/>
        </p:nvPicPr>
        <p:blipFill>
          <a:blip r:embed="rId2"/>
          <a:stretch/>
        </p:blipFill>
        <p:spPr>
          <a:xfrm>
            <a:off x="3808440" y="1409040"/>
            <a:ext cx="5890320" cy="4937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CustomShape 1"/>
          <p:cNvSpPr/>
          <p:nvPr/>
        </p:nvSpPr>
        <p:spPr>
          <a:xfrm>
            <a:off x="431640" y="456120"/>
            <a:ext cx="11251080" cy="13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4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04. </a:t>
            </a: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External Interrupt</a:t>
            </a:r>
            <a:endParaRPr lang="en-US" sz="4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4000" b="0" strike="noStrike" spc="-1">
              <a:latin typeface="Arial"/>
            </a:endParaRPr>
          </a:p>
        </p:txBody>
      </p:sp>
      <p:sp>
        <p:nvSpPr>
          <p:cNvPr id="1229" name="CustomShape 2"/>
          <p:cNvSpPr/>
          <p:nvPr/>
        </p:nvSpPr>
        <p:spPr>
          <a:xfrm>
            <a:off x="898200" y="1841040"/>
            <a:ext cx="106516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- </a:t>
            </a:r>
            <a:r>
              <a:rPr lang="ko-KR" sz="3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외부 신호에 따라 인터럽트가 발생하는 것 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1230" name="그림 1"/>
          <p:cNvPicPr/>
          <p:nvPr/>
        </p:nvPicPr>
        <p:blipFill>
          <a:blip r:embed="rId2"/>
          <a:stretch/>
        </p:blipFill>
        <p:spPr>
          <a:xfrm>
            <a:off x="589320" y="1148760"/>
            <a:ext cx="6294240" cy="5181840"/>
          </a:xfrm>
          <a:prstGeom prst="rect">
            <a:avLst/>
          </a:prstGeom>
          <a:ln>
            <a:noFill/>
          </a:ln>
        </p:spPr>
      </p:pic>
      <p:pic>
        <p:nvPicPr>
          <p:cNvPr id="1231" name="그림 2"/>
          <p:cNvPicPr/>
          <p:nvPr/>
        </p:nvPicPr>
        <p:blipFill>
          <a:blip r:embed="rId3"/>
          <a:stretch/>
        </p:blipFill>
        <p:spPr>
          <a:xfrm>
            <a:off x="4803120" y="2193120"/>
            <a:ext cx="5890320" cy="3939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1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CustomShape 1"/>
          <p:cNvSpPr/>
          <p:nvPr/>
        </p:nvSpPr>
        <p:spPr>
          <a:xfrm>
            <a:off x="431640" y="456120"/>
            <a:ext cx="1125108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4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04. Internal Interrupt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1233" name="CustomShape 2"/>
          <p:cNvSpPr/>
          <p:nvPr/>
        </p:nvSpPr>
        <p:spPr>
          <a:xfrm>
            <a:off x="625680" y="1841040"/>
            <a:ext cx="1090836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ko-KR" sz="3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외부 인터럽트와 </a:t>
            </a:r>
            <a:r>
              <a:rPr lang="en-US" sz="3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PCINTn</a:t>
            </a:r>
            <a:r>
              <a:rPr lang="ko-KR" sz="3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을 제외하고는 내부 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   </a:t>
            </a:r>
            <a:r>
              <a:rPr lang="ko-KR" sz="3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인터럽트           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             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1234" name="그림 1"/>
          <p:cNvPicPr/>
          <p:nvPr/>
        </p:nvPicPr>
        <p:blipFill>
          <a:blip r:embed="rId2"/>
          <a:stretch/>
        </p:blipFill>
        <p:spPr>
          <a:xfrm>
            <a:off x="2408040" y="1287000"/>
            <a:ext cx="5867640" cy="487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5" name="그림 3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236" name="CustomShape 1"/>
          <p:cNvSpPr/>
          <p:nvPr/>
        </p:nvSpPr>
        <p:spPr>
          <a:xfrm>
            <a:off x="2502720" y="1913040"/>
            <a:ext cx="7186680" cy="3031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7" name="CustomShape 2"/>
          <p:cNvSpPr/>
          <p:nvPr/>
        </p:nvSpPr>
        <p:spPr>
          <a:xfrm>
            <a:off x="3360960" y="2551680"/>
            <a:ext cx="510228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05. Homework</a:t>
            </a:r>
            <a:endParaRPr lang="en-US" sz="5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Review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CustomShape 1"/>
          <p:cNvSpPr/>
          <p:nvPr/>
        </p:nvSpPr>
        <p:spPr>
          <a:xfrm>
            <a:off x="3152160" y="3075120"/>
            <a:ext cx="57445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사실 </a:t>
            </a: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Due</a:t>
            </a:r>
            <a:r>
              <a:rPr lang="ko-KR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는 오늘까지…</a:t>
            </a: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.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239" name="CustomShape 2"/>
          <p:cNvSpPr/>
          <p:nvPr/>
        </p:nvSpPr>
        <p:spPr>
          <a:xfrm>
            <a:off x="431640" y="456120"/>
            <a:ext cx="710784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4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05. Homework review</a:t>
            </a:r>
            <a:endParaRPr lang="en-US" sz="4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CustomShape 1"/>
          <p:cNvSpPr/>
          <p:nvPr/>
        </p:nvSpPr>
        <p:spPr>
          <a:xfrm>
            <a:off x="4209840" y="3075120"/>
            <a:ext cx="36284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저조한 제출율</a:t>
            </a: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…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241" name="CustomShape 2"/>
          <p:cNvSpPr/>
          <p:nvPr/>
        </p:nvSpPr>
        <p:spPr>
          <a:xfrm>
            <a:off x="431640" y="456120"/>
            <a:ext cx="710784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4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05. Homework review</a:t>
            </a:r>
            <a:endParaRPr lang="en-US" sz="4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CustomShape 1"/>
          <p:cNvSpPr/>
          <p:nvPr/>
        </p:nvSpPr>
        <p:spPr>
          <a:xfrm>
            <a:off x="491760" y="6114960"/>
            <a:ext cx="24181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22.09.27 1:51 </a:t>
            </a:r>
            <a:r>
              <a:rPr lang="ko-KR" sz="2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기준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243" name="CustomShape 2"/>
          <p:cNvSpPr/>
          <p:nvPr/>
        </p:nvSpPr>
        <p:spPr>
          <a:xfrm>
            <a:off x="431640" y="456120"/>
            <a:ext cx="710784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4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05. Homework review</a:t>
            </a:r>
            <a:endParaRPr lang="en-US" sz="4800" b="0" strike="noStrike" spc="-1">
              <a:latin typeface="Arial"/>
            </a:endParaRPr>
          </a:p>
        </p:txBody>
      </p:sp>
      <p:graphicFrame>
        <p:nvGraphicFramePr>
          <p:cNvPr id="1244" name="차트 5"/>
          <p:cNvGraphicFramePr/>
          <p:nvPr/>
        </p:nvGraphicFramePr>
        <p:xfrm>
          <a:off x="490680" y="1660320"/>
          <a:ext cx="5538240" cy="3692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45" name="차트 6"/>
          <p:cNvGraphicFramePr/>
          <p:nvPr/>
        </p:nvGraphicFramePr>
        <p:xfrm>
          <a:off x="6024600" y="1660320"/>
          <a:ext cx="5538240" cy="3692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"/>
          <p:cNvSpPr/>
          <p:nvPr/>
        </p:nvSpPr>
        <p:spPr>
          <a:xfrm>
            <a:off x="498600" y="392400"/>
            <a:ext cx="27612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FSM</a:t>
            </a:r>
            <a:endParaRPr lang="en-US" sz="5400" b="0" strike="noStrike" spc="-1">
              <a:latin typeface="Arial"/>
            </a:endParaRPr>
          </a:p>
        </p:txBody>
      </p:sp>
      <p:pic>
        <p:nvPicPr>
          <p:cNvPr id="316" name="Picture 1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</p:blipFill>
        <p:spPr>
          <a:xfrm>
            <a:off x="1542600" y="1519560"/>
            <a:ext cx="9272880" cy="4790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6" dur="22364" fill="hold"/>
                                        <p:tgtEl>
                                          <p:spTgt spid="3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>
              <p:cTn id="7" restart="whenNotActive" fill="hold" nodeType="interactiveSeq">
                <p:stCondLst>
                  <p:cond evt="onClick" delay="0">
                    <p:tgtEl>
                      <p:spTgt spid="316"/>
                    </p:tgtEl>
                  </p:cond>
                </p:stCondLst>
                <p:childTnLst>
                  <p:par>
                    <p:cTn id="8" fill="hold">
                      <p:stCondLst>
                        <p:cond evt="onClick" delay="0">
                          <p:tgtEl>
                            <p:spTgt spid="316"/>
                          </p:tgtEl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CustomShape 1"/>
          <p:cNvSpPr/>
          <p:nvPr/>
        </p:nvSpPr>
        <p:spPr>
          <a:xfrm>
            <a:off x="431640" y="456120"/>
            <a:ext cx="710784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4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05. Homework review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1247" name="CustomShape 2"/>
          <p:cNvSpPr/>
          <p:nvPr/>
        </p:nvSpPr>
        <p:spPr>
          <a:xfrm>
            <a:off x="3678840" y="3075120"/>
            <a:ext cx="46904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Due : ~2022.09.27 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TextShape 1"/>
          <p:cNvSpPr txBox="1"/>
          <p:nvPr/>
        </p:nvSpPr>
        <p:spPr>
          <a:xfrm>
            <a:off x="263520" y="198720"/>
            <a:ext cx="10324800" cy="1090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Pretendard ExtraBold"/>
                <a:ea typeface="Pretendard ExtraBold"/>
              </a:rPr>
              <a:t>LAB 02_GPIO Quiz  </a:t>
            </a:r>
            <a:endParaRPr lang="en-US" sz="44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1249" name="TextShape 2"/>
          <p:cNvSpPr txBox="1"/>
          <p:nvPr/>
        </p:nvSpPr>
        <p:spPr>
          <a:xfrm>
            <a:off x="601560" y="1452960"/>
            <a:ext cx="7945560" cy="32310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2. LED Blinking  (Register)</a:t>
            </a:r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ko-KR" sz="24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문제</a:t>
            </a:r>
            <a:endParaRPr lang="en-US" sz="2400" b="0" strike="noStrike" spc="-1">
              <a:solidFill>
                <a:srgbClr val="000000"/>
              </a:solidFill>
              <a:latin typeface="Pretendard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https://wokwi.com/projects/340486863634563667</a:t>
            </a:r>
            <a:endParaRPr lang="en-US" sz="2000" b="0" strike="noStrike" spc="-1">
              <a:solidFill>
                <a:srgbClr val="000000"/>
              </a:solidFill>
              <a:latin typeface="Pretendard"/>
            </a:endParaRPr>
          </a:p>
          <a:p>
            <a:endParaRPr lang="en-US" sz="2000" b="0" strike="noStrike" spc="-1">
              <a:solidFill>
                <a:srgbClr val="000000"/>
              </a:solidFill>
              <a:latin typeface="Pretendard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US" sz="2000" b="0" strike="noStrike" spc="-1">
              <a:solidFill>
                <a:srgbClr val="000000"/>
              </a:solidFill>
              <a:latin typeface="Pretendard"/>
            </a:endParaRPr>
          </a:p>
        </p:txBody>
      </p:sp>
      <p:pic>
        <p:nvPicPr>
          <p:cNvPr id="1250" name="Picture 1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</p:blipFill>
        <p:spPr>
          <a:xfrm>
            <a:off x="7138800" y="2159280"/>
            <a:ext cx="3779640" cy="4053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6" dur="12833" fill="hold"/>
                                        <p:tgtEl>
                                          <p:spTgt spid="12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>
              <p:cTn id="7" restart="whenNotActive" fill="hold" nodeType="interactiveSeq">
                <p:stCondLst>
                  <p:cond evt="onClick" delay="0">
                    <p:tgtEl>
                      <p:spTgt spid="1250"/>
                    </p:tgtEl>
                  </p:cond>
                </p:stCondLst>
                <p:childTnLst>
                  <p:par>
                    <p:cTn id="8" fill="hold">
                      <p:stCondLst>
                        <p:cond evt="onClick" delay="0">
                          <p:tgtEl>
                            <p:spTgt spid="1250"/>
                          </p:tgtEl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TextShape 1"/>
          <p:cNvSpPr txBox="1"/>
          <p:nvPr/>
        </p:nvSpPr>
        <p:spPr>
          <a:xfrm>
            <a:off x="263520" y="198720"/>
            <a:ext cx="10324800" cy="1090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Pretendard ExtraBold"/>
                <a:ea typeface="Pretendard ExtraBold"/>
              </a:rPr>
              <a:t>LAB 03_ADC_</a:t>
            </a:r>
            <a:r>
              <a:rPr lang="ko-KR" sz="4400" b="0" strike="noStrike" spc="-1">
                <a:solidFill>
                  <a:srgbClr val="000000"/>
                </a:solidFill>
                <a:latin typeface="Pretendard ExtraBold"/>
                <a:ea typeface="Pretendard ExtraBold"/>
              </a:rPr>
              <a:t>응용</a:t>
            </a:r>
            <a:endParaRPr lang="en-US" sz="44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1252" name="TextShape 2"/>
          <p:cNvSpPr txBox="1"/>
          <p:nvPr/>
        </p:nvSpPr>
        <p:spPr>
          <a:xfrm>
            <a:off x="601560" y="1452960"/>
            <a:ext cx="7945560" cy="32310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2. ADC Quiz (Register)</a:t>
            </a:r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https://wokwi.com/projects/341055057285874258</a:t>
            </a:r>
            <a:endParaRPr lang="en-US" sz="2400" b="0" strike="noStrike" spc="-1">
              <a:solidFill>
                <a:srgbClr val="000000"/>
              </a:solidFill>
              <a:latin typeface="Pretendard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Pretendard"/>
            </a:endParaRPr>
          </a:p>
        </p:txBody>
      </p:sp>
      <p:pic>
        <p:nvPicPr>
          <p:cNvPr id="1253" name="Picture 1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</p:blipFill>
        <p:spPr>
          <a:xfrm>
            <a:off x="817560" y="2361960"/>
            <a:ext cx="3962160" cy="4158000"/>
          </a:xfrm>
          <a:prstGeom prst="rect">
            <a:avLst/>
          </a:prstGeom>
          <a:ln>
            <a:noFill/>
          </a:ln>
        </p:spPr>
      </p:pic>
      <p:pic>
        <p:nvPicPr>
          <p:cNvPr id="1254" name="그림 4"/>
          <p:cNvPicPr/>
          <p:nvPr/>
        </p:nvPicPr>
        <p:blipFill>
          <a:blip r:embed="rId5"/>
          <a:stretch/>
        </p:blipFill>
        <p:spPr>
          <a:xfrm>
            <a:off x="5650560" y="2296440"/>
            <a:ext cx="5192640" cy="42890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6" dur="12767" fill="hold"/>
                                        <p:tgtEl>
                                          <p:spTgt spid="12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>
              <p:cTn id="7" restart="whenNotActive" fill="hold" nodeType="interactiveSeq">
                <p:stCondLst>
                  <p:cond evt="onClick" delay="0">
                    <p:tgtEl>
                      <p:spTgt spid="1253"/>
                    </p:tgtEl>
                  </p:cond>
                </p:stCondLst>
                <p:childTnLst>
                  <p:par>
                    <p:cTn id="8" fill="hold">
                      <p:stCondLst>
                        <p:cond evt="onClick" delay="0">
                          <p:tgtEl>
                            <p:spTgt spid="1253"/>
                          </p:tgtEl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CustomShape 1"/>
          <p:cNvSpPr/>
          <p:nvPr/>
        </p:nvSpPr>
        <p:spPr>
          <a:xfrm>
            <a:off x="431640" y="456120"/>
            <a:ext cx="710784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4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05. Homework review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1256" name="CustomShape 2"/>
          <p:cNvSpPr/>
          <p:nvPr/>
        </p:nvSpPr>
        <p:spPr>
          <a:xfrm>
            <a:off x="3997440" y="2767320"/>
            <a:ext cx="4053600" cy="13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sz="4000" b="1" strike="noStrike" spc="-1" dirty="0">
                <a:solidFill>
                  <a:srgbClr val="515151"/>
                </a:solidFill>
                <a:latin typeface="맑은 고딕"/>
                <a:ea typeface="맑은 고딕"/>
              </a:rPr>
              <a:t>제발 질문해주세요</a:t>
            </a:r>
            <a:endParaRPr lang="en-US" sz="4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515151"/>
                </a:solidFill>
                <a:latin typeface="맑은 고딕"/>
                <a:ea typeface="맑은 고딕"/>
              </a:rPr>
              <a:t>010-8770-2498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257" name="CustomShape 3"/>
          <p:cNvSpPr/>
          <p:nvPr/>
        </p:nvSpPr>
        <p:spPr>
          <a:xfrm>
            <a:off x="8556840" y="6072120"/>
            <a:ext cx="31647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sz="24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전화</a:t>
            </a:r>
            <a:r>
              <a:rPr lang="en-US" sz="24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/</a:t>
            </a:r>
            <a:r>
              <a:rPr lang="ko-KR" sz="24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카톡 문의 환영…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CustomShape 1"/>
          <p:cNvSpPr/>
          <p:nvPr/>
        </p:nvSpPr>
        <p:spPr>
          <a:xfrm>
            <a:off x="2915640" y="2363760"/>
            <a:ext cx="6288120" cy="2000880"/>
          </a:xfrm>
          <a:prstGeom prst="rect">
            <a:avLst/>
          </a:prstGeom>
          <a:noFill/>
          <a:ln w="165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9" name="CustomShape 2"/>
          <p:cNvSpPr/>
          <p:nvPr/>
        </p:nvSpPr>
        <p:spPr>
          <a:xfrm>
            <a:off x="3771000" y="2790000"/>
            <a:ext cx="457776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60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THANK YOU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1260" name="CustomShape 3"/>
          <p:cNvSpPr/>
          <p:nvPr/>
        </p:nvSpPr>
        <p:spPr>
          <a:xfrm>
            <a:off x="2953800" y="1861560"/>
            <a:ext cx="461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18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2022</a:t>
            </a:r>
            <a:r>
              <a:rPr lang="ko-KR" sz="18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년 </a:t>
            </a:r>
            <a:r>
              <a:rPr lang="en-US" sz="18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RATS FRESHMAN MCU SEMINAR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61" name="CustomShape 4"/>
          <p:cNvSpPr/>
          <p:nvPr/>
        </p:nvSpPr>
        <p:spPr>
          <a:xfrm>
            <a:off x="6866280" y="4497840"/>
            <a:ext cx="25502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18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17 </a:t>
            </a:r>
            <a:r>
              <a:rPr lang="ko-KR" sz="18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전자 유종상 </a:t>
            </a:r>
            <a:r>
              <a:rPr lang="en-US" sz="18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(25</a:t>
            </a:r>
            <a:r>
              <a:rPr lang="ko-KR" sz="18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기</a:t>
            </a:r>
            <a:r>
              <a:rPr lang="en-US" sz="18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)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CustomShape 1"/>
          <p:cNvSpPr/>
          <p:nvPr/>
        </p:nvSpPr>
        <p:spPr>
          <a:xfrm>
            <a:off x="2915640" y="2363760"/>
            <a:ext cx="6288120" cy="2000880"/>
          </a:xfrm>
          <a:prstGeom prst="rect">
            <a:avLst/>
          </a:prstGeom>
          <a:noFill/>
          <a:ln w="165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3" name="CustomShape 2"/>
          <p:cNvSpPr/>
          <p:nvPr/>
        </p:nvSpPr>
        <p:spPr>
          <a:xfrm>
            <a:off x="3315240" y="2790000"/>
            <a:ext cx="54892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60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MCU SEMINAR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1264" name="CustomShape 3"/>
          <p:cNvSpPr/>
          <p:nvPr/>
        </p:nvSpPr>
        <p:spPr>
          <a:xfrm>
            <a:off x="6866280" y="4497840"/>
            <a:ext cx="25502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18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17 </a:t>
            </a:r>
            <a:r>
              <a:rPr lang="ko-KR" sz="18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전자 유종상 </a:t>
            </a:r>
            <a:r>
              <a:rPr lang="en-US" sz="18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(25</a:t>
            </a:r>
            <a:r>
              <a:rPr lang="ko-KR" sz="18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기</a:t>
            </a:r>
            <a:r>
              <a:rPr lang="en-US" sz="18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65" name="CustomShape 4"/>
          <p:cNvSpPr/>
          <p:nvPr/>
        </p:nvSpPr>
        <p:spPr>
          <a:xfrm>
            <a:off x="2757240" y="1861560"/>
            <a:ext cx="461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18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2022</a:t>
            </a:r>
            <a:r>
              <a:rPr lang="ko-KR" sz="18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년 </a:t>
            </a:r>
            <a:r>
              <a:rPr lang="en-US" sz="18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RATS FRESHMAN MCU SEMINAR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66" name="CustomShape 5"/>
          <p:cNvSpPr/>
          <p:nvPr/>
        </p:nvSpPr>
        <p:spPr>
          <a:xfrm>
            <a:off x="8083440" y="3620880"/>
            <a:ext cx="8607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8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Part.3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DAE76">
                <a:alpha val="90196"/>
              </a:srgbClr>
            </a:gs>
            <a:gs pos="100000">
              <a:srgbClr val="FA9694">
                <a:alpha val="8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CustomShape 1"/>
          <p:cNvSpPr/>
          <p:nvPr/>
        </p:nvSpPr>
        <p:spPr>
          <a:xfrm>
            <a:off x="604080" y="1337760"/>
            <a:ext cx="412560" cy="13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t/>
            </a:r>
            <a:br/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 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268" name="CustomShape 2"/>
          <p:cNvSpPr/>
          <p:nvPr/>
        </p:nvSpPr>
        <p:spPr>
          <a:xfrm>
            <a:off x="810360" y="4353840"/>
            <a:ext cx="1025352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RATS Github</a:t>
            </a:r>
            <a:r>
              <a:rPr lang="ko-KR" sz="24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에 가시면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ko-KR" sz="24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해당 자료의 원본격의 </a:t>
            </a:r>
            <a:r>
              <a:rPr lang="en-US" sz="24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Markdown</a:t>
            </a:r>
            <a:r>
              <a:rPr lang="ko-KR" sz="24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문서가 있습니다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PPT </a:t>
            </a:r>
            <a:r>
              <a:rPr lang="ko-KR" sz="24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상엔 생략한 부분도 있으니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ko-KR" sz="24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관심있으면 참고 바랍니다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269" name="CustomShape 3"/>
          <p:cNvSpPr/>
          <p:nvPr/>
        </p:nvSpPr>
        <p:spPr>
          <a:xfrm>
            <a:off x="1244520" y="565200"/>
            <a:ext cx="121140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ko-KR" sz="4400" b="1" strike="noStrike" spc="-1">
                <a:solidFill>
                  <a:srgbClr val="595959"/>
                </a:solidFill>
                <a:latin typeface="Pretendard"/>
                <a:ea typeface="Pretendard"/>
              </a:rPr>
              <a:t>원본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1270" name="그림 4"/>
          <p:cNvPicPr/>
          <p:nvPr/>
        </p:nvPicPr>
        <p:blipFill>
          <a:blip r:embed="rId2"/>
          <a:stretch/>
        </p:blipFill>
        <p:spPr>
          <a:xfrm>
            <a:off x="7873560" y="1536120"/>
            <a:ext cx="3507840" cy="3507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CustomShape 1"/>
          <p:cNvSpPr/>
          <p:nvPr/>
        </p:nvSpPr>
        <p:spPr>
          <a:xfrm>
            <a:off x="1278360" y="1612440"/>
            <a:ext cx="1063440" cy="645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2" name="CustomShape 2"/>
          <p:cNvSpPr/>
          <p:nvPr/>
        </p:nvSpPr>
        <p:spPr>
          <a:xfrm>
            <a:off x="2688120" y="1612440"/>
            <a:ext cx="7502760" cy="645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3" name="CustomShape 3"/>
          <p:cNvSpPr/>
          <p:nvPr/>
        </p:nvSpPr>
        <p:spPr>
          <a:xfrm>
            <a:off x="1289160" y="1566720"/>
            <a:ext cx="11127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>
                <a:solidFill>
                  <a:srgbClr val="FFFFFF"/>
                </a:solidFill>
                <a:latin typeface="Pretendard"/>
                <a:ea typeface="Pretendard"/>
              </a:rPr>
              <a:t>01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274" name="CustomShape 4"/>
          <p:cNvSpPr/>
          <p:nvPr/>
        </p:nvSpPr>
        <p:spPr>
          <a:xfrm>
            <a:off x="2945160" y="1617840"/>
            <a:ext cx="63990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51">
                <a:solidFill>
                  <a:srgbClr val="FFFFFF"/>
                </a:solidFill>
                <a:latin typeface="Pretendard ExtraBold"/>
                <a:ea typeface="Pretendard ExtraBold"/>
              </a:rPr>
              <a:t>Polling/Interrupt review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275" name="CustomShape 5"/>
          <p:cNvSpPr/>
          <p:nvPr/>
        </p:nvSpPr>
        <p:spPr>
          <a:xfrm>
            <a:off x="1278360" y="2367000"/>
            <a:ext cx="1063440" cy="645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76" name="CustomShape 6"/>
          <p:cNvSpPr/>
          <p:nvPr/>
        </p:nvSpPr>
        <p:spPr>
          <a:xfrm>
            <a:off x="2688120" y="2367000"/>
            <a:ext cx="7502760" cy="645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77" name="CustomShape 7"/>
          <p:cNvSpPr/>
          <p:nvPr/>
        </p:nvSpPr>
        <p:spPr>
          <a:xfrm>
            <a:off x="1289160" y="2354040"/>
            <a:ext cx="10526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>
                <a:solidFill>
                  <a:srgbClr val="FFFFFF"/>
                </a:solidFill>
                <a:latin typeface="Pretendard"/>
                <a:ea typeface="Pretendard"/>
              </a:rPr>
              <a:t>02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278" name="CustomShape 8"/>
          <p:cNvSpPr/>
          <p:nvPr/>
        </p:nvSpPr>
        <p:spPr>
          <a:xfrm>
            <a:off x="2945160" y="2359440"/>
            <a:ext cx="56289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51">
                <a:solidFill>
                  <a:srgbClr val="FFFFFF"/>
                </a:solidFill>
                <a:latin typeface="Pretendard ExtraBold"/>
                <a:ea typeface="Pretendard ExtraBold"/>
              </a:rPr>
              <a:t>TIMER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279" name="CustomShape 9"/>
          <p:cNvSpPr/>
          <p:nvPr/>
        </p:nvSpPr>
        <p:spPr>
          <a:xfrm>
            <a:off x="1278360" y="3121200"/>
            <a:ext cx="1063440" cy="6458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0" name="CustomShape 10"/>
          <p:cNvSpPr/>
          <p:nvPr/>
        </p:nvSpPr>
        <p:spPr>
          <a:xfrm>
            <a:off x="2688120" y="3121200"/>
            <a:ext cx="7502760" cy="6458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1" name="CustomShape 11"/>
          <p:cNvSpPr/>
          <p:nvPr/>
        </p:nvSpPr>
        <p:spPr>
          <a:xfrm>
            <a:off x="2945160" y="3139560"/>
            <a:ext cx="5075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51">
                <a:solidFill>
                  <a:srgbClr val="FFFFFF"/>
                </a:solidFill>
                <a:latin typeface="Pretendard ExtraBold"/>
                <a:ea typeface="Pretendard ExtraBold"/>
              </a:rPr>
              <a:t>PWM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282" name="CustomShape 12"/>
          <p:cNvSpPr/>
          <p:nvPr/>
        </p:nvSpPr>
        <p:spPr>
          <a:xfrm>
            <a:off x="1289160" y="3909600"/>
            <a:ext cx="1063440" cy="645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3" name="CustomShape 13"/>
          <p:cNvSpPr/>
          <p:nvPr/>
        </p:nvSpPr>
        <p:spPr>
          <a:xfrm>
            <a:off x="2698920" y="3909600"/>
            <a:ext cx="7502760" cy="645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4" name="CustomShape 14"/>
          <p:cNvSpPr/>
          <p:nvPr/>
        </p:nvSpPr>
        <p:spPr>
          <a:xfrm>
            <a:off x="2955960" y="3915000"/>
            <a:ext cx="397368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51">
                <a:solidFill>
                  <a:srgbClr val="FFFFFF"/>
                </a:solidFill>
                <a:latin typeface="Pretendard ExtraBold"/>
                <a:ea typeface="Pretendard ExtraBold"/>
              </a:rPr>
              <a:t>COMMUNICATION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285" name="CustomShape 15"/>
          <p:cNvSpPr/>
          <p:nvPr/>
        </p:nvSpPr>
        <p:spPr>
          <a:xfrm>
            <a:off x="1289160" y="4663800"/>
            <a:ext cx="1063440" cy="645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86" name="CustomShape 16"/>
          <p:cNvSpPr/>
          <p:nvPr/>
        </p:nvSpPr>
        <p:spPr>
          <a:xfrm>
            <a:off x="2698920" y="4663800"/>
            <a:ext cx="7502760" cy="645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87" name="CustomShape 17"/>
          <p:cNvSpPr/>
          <p:nvPr/>
        </p:nvSpPr>
        <p:spPr>
          <a:xfrm>
            <a:off x="1348200" y="4659480"/>
            <a:ext cx="10044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>
                <a:solidFill>
                  <a:srgbClr val="FFFFFF"/>
                </a:solidFill>
                <a:latin typeface="Pretendard"/>
                <a:ea typeface="Pretendard"/>
              </a:rPr>
              <a:t>05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288" name="CustomShape 18"/>
          <p:cNvSpPr/>
          <p:nvPr/>
        </p:nvSpPr>
        <p:spPr>
          <a:xfrm>
            <a:off x="2955960" y="4673880"/>
            <a:ext cx="445500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51">
                <a:solidFill>
                  <a:srgbClr val="FFFFFF"/>
                </a:solidFill>
                <a:latin typeface="Pretendard ExtraBold"/>
                <a:ea typeface="Pretendard ExtraBold"/>
              </a:rPr>
              <a:t>Insight of Embedded sys.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289" name="CustomShape 19"/>
          <p:cNvSpPr/>
          <p:nvPr/>
        </p:nvSpPr>
        <p:spPr>
          <a:xfrm>
            <a:off x="1244520" y="565200"/>
            <a:ext cx="121140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ko-KR" sz="4400" b="1" strike="noStrike" spc="-1">
                <a:solidFill>
                  <a:srgbClr val="595959"/>
                </a:solidFill>
                <a:latin typeface="Pretendard"/>
                <a:ea typeface="Pretendard"/>
              </a:rPr>
              <a:t>목차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290" name="CustomShape 20"/>
          <p:cNvSpPr/>
          <p:nvPr/>
        </p:nvSpPr>
        <p:spPr>
          <a:xfrm>
            <a:off x="1294560" y="3086640"/>
            <a:ext cx="10526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>
                <a:solidFill>
                  <a:srgbClr val="FFFFFF"/>
                </a:solidFill>
                <a:latin typeface="Pretendard"/>
                <a:ea typeface="Pretendard"/>
              </a:rPr>
              <a:t>03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291" name="CustomShape 21"/>
          <p:cNvSpPr/>
          <p:nvPr/>
        </p:nvSpPr>
        <p:spPr>
          <a:xfrm>
            <a:off x="1289160" y="3853800"/>
            <a:ext cx="10526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>
                <a:solidFill>
                  <a:srgbClr val="FFFFFF"/>
                </a:solidFill>
                <a:latin typeface="Pretendard"/>
                <a:ea typeface="Pretendard"/>
              </a:rPr>
              <a:t>04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2" name="그림 3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293" name="CustomShape 1"/>
          <p:cNvSpPr/>
          <p:nvPr/>
        </p:nvSpPr>
        <p:spPr>
          <a:xfrm>
            <a:off x="2502720" y="1913040"/>
            <a:ext cx="7186680" cy="3031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4" name="CustomShape 2"/>
          <p:cNvSpPr/>
          <p:nvPr/>
        </p:nvSpPr>
        <p:spPr>
          <a:xfrm>
            <a:off x="2930760" y="2967480"/>
            <a:ext cx="633060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Polling/Interrupt</a:t>
            </a:r>
            <a:endParaRPr lang="en-US" sz="4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CustomShape 1"/>
          <p:cNvSpPr/>
          <p:nvPr/>
        </p:nvSpPr>
        <p:spPr>
          <a:xfrm>
            <a:off x="5062320" y="3075120"/>
            <a:ext cx="19245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Polling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296" name="CustomShape 2"/>
          <p:cNvSpPr/>
          <p:nvPr/>
        </p:nvSpPr>
        <p:spPr>
          <a:xfrm>
            <a:off x="431640" y="456120"/>
            <a:ext cx="514080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4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01. Polling</a:t>
            </a:r>
            <a:endParaRPr lang="en-US" sz="4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그림 3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318" name="CustomShape 1"/>
          <p:cNvSpPr/>
          <p:nvPr/>
        </p:nvSpPr>
        <p:spPr>
          <a:xfrm>
            <a:off x="2502720" y="1913040"/>
            <a:ext cx="7186680" cy="3031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CustomShape 2"/>
          <p:cNvSpPr/>
          <p:nvPr/>
        </p:nvSpPr>
        <p:spPr>
          <a:xfrm>
            <a:off x="4825440" y="2967480"/>
            <a:ext cx="25401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PID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7" name="그림 4"/>
          <p:cNvPicPr/>
          <p:nvPr/>
        </p:nvPicPr>
        <p:blipFill>
          <a:blip r:embed="rId2"/>
          <a:stretch/>
        </p:blipFill>
        <p:spPr>
          <a:xfrm>
            <a:off x="3572280" y="1751760"/>
            <a:ext cx="4904280" cy="4513320"/>
          </a:xfrm>
          <a:prstGeom prst="rect">
            <a:avLst/>
          </a:prstGeom>
          <a:ln>
            <a:noFill/>
          </a:ln>
        </p:spPr>
      </p:pic>
      <p:sp>
        <p:nvSpPr>
          <p:cNvPr id="1298" name="CustomShape 1"/>
          <p:cNvSpPr/>
          <p:nvPr/>
        </p:nvSpPr>
        <p:spPr>
          <a:xfrm>
            <a:off x="431640" y="464400"/>
            <a:ext cx="514080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4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01. Polling</a:t>
            </a:r>
            <a:endParaRPr lang="en-US" sz="4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CustomShape 1"/>
          <p:cNvSpPr/>
          <p:nvPr/>
        </p:nvSpPr>
        <p:spPr>
          <a:xfrm>
            <a:off x="4487760" y="3075120"/>
            <a:ext cx="30736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INTERRUPT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300" name="CustomShape 2"/>
          <p:cNvSpPr/>
          <p:nvPr/>
        </p:nvSpPr>
        <p:spPr>
          <a:xfrm>
            <a:off x="431640" y="456120"/>
            <a:ext cx="514080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4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01. Polling</a:t>
            </a:r>
            <a:endParaRPr lang="en-US" sz="4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CustomShape 1"/>
          <p:cNvSpPr/>
          <p:nvPr/>
        </p:nvSpPr>
        <p:spPr>
          <a:xfrm>
            <a:off x="4314600" y="1595160"/>
            <a:ext cx="7368120" cy="429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00000"/>
              </a:lnSpc>
              <a:tabLst>
                <a:tab pos="0" algn="l"/>
              </a:tabLst>
            </a:pPr>
            <a:r>
              <a:rPr lang="en-US" sz="28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-</a:t>
            </a:r>
            <a:r>
              <a:rPr lang="ko-KR" sz="28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특정 </a:t>
            </a:r>
            <a:r>
              <a:rPr lang="en-US" sz="28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Event</a:t>
            </a:r>
            <a:r>
              <a:rPr lang="ko-KR" sz="28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가 발생했을 때 프로그램내의 </a:t>
            </a:r>
            <a:endParaRPr lang="en-US" sz="28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tabLst>
                <a:tab pos="0" algn="l"/>
              </a:tabLst>
            </a:pPr>
            <a:r>
              <a:rPr lang="en-US" sz="28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  </a:t>
            </a:r>
            <a:r>
              <a:rPr lang="ko-KR" sz="28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해당 함수가 실행되게 하는 것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1" strike="noStrike" spc="-1">
                <a:solidFill>
                  <a:srgbClr val="0070C0"/>
                </a:solidFill>
                <a:latin typeface="맑은 고딕"/>
                <a:ea typeface="맑은 고딕"/>
              </a:rPr>
              <a:t> </a:t>
            </a:r>
            <a:r>
              <a:rPr lang="en-US" sz="3600" b="1" strike="noStrike" spc="-1">
                <a:solidFill>
                  <a:srgbClr val="0070C0"/>
                </a:solidFill>
                <a:latin typeface="맑은 고딕"/>
                <a:ea typeface="맑은 고딕"/>
              </a:rPr>
              <a:t>INTERRUPT </a:t>
            </a:r>
            <a:r>
              <a:rPr lang="ko-KR" sz="3600" b="1" strike="noStrike" spc="-1">
                <a:solidFill>
                  <a:srgbClr val="0070C0"/>
                </a:solidFill>
                <a:latin typeface="맑은 고딕"/>
                <a:ea typeface="맑은 고딕"/>
              </a:rPr>
              <a:t>처리 순서</a:t>
            </a:r>
            <a:endParaRPr lang="en-US" sz="3600" b="0" strike="noStrike" spc="-1">
              <a:latin typeface="Arial"/>
            </a:endParaRPr>
          </a:p>
          <a:p>
            <a:pPr marL="514440" indent="-514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  <a:tabLst>
                <a:tab pos="0" algn="l"/>
              </a:tabLst>
            </a:pPr>
            <a:r>
              <a:rPr lang="en-US" sz="28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Ioop()</a:t>
            </a:r>
            <a:r>
              <a:rPr lang="ko-KR" sz="28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함수 실행</a:t>
            </a:r>
            <a:endParaRPr lang="en-US" sz="2800" b="0" strike="noStrike" spc="-1">
              <a:latin typeface="Arial"/>
            </a:endParaRPr>
          </a:p>
          <a:p>
            <a:pPr marL="514440" indent="-514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  <a:tabLst>
                <a:tab pos="0" algn="l"/>
              </a:tabLst>
            </a:pPr>
            <a:r>
              <a:rPr lang="ko-KR" sz="28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이벤트 발생 후 인터럽트 함수로 이동</a:t>
            </a:r>
            <a:endParaRPr lang="en-US" sz="2800" b="0" strike="noStrike" spc="-1">
              <a:latin typeface="Arial"/>
            </a:endParaRPr>
          </a:p>
          <a:p>
            <a:pPr marL="514440" indent="-514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  <a:tabLst>
                <a:tab pos="0" algn="l"/>
              </a:tabLst>
            </a:pPr>
            <a:r>
              <a:rPr lang="ko-KR" sz="28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인터럽트 함수 실행 </a:t>
            </a:r>
            <a:r>
              <a:rPr lang="en-US" sz="28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(ISR</a:t>
            </a:r>
            <a:r>
              <a:rPr lang="ko-KR" sz="28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함수</a:t>
            </a:r>
            <a:r>
              <a:rPr lang="en-US" sz="28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endParaRPr lang="en-US" sz="2800" b="0" strike="noStrike" spc="-1">
              <a:latin typeface="Arial"/>
            </a:endParaRPr>
          </a:p>
          <a:p>
            <a:pPr marL="514440" indent="-514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  <a:tabLst>
                <a:tab pos="0" algn="l"/>
              </a:tabLst>
            </a:pPr>
            <a:r>
              <a:rPr lang="en-US" sz="28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ISR </a:t>
            </a:r>
            <a:r>
              <a:rPr lang="ko-KR" sz="28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함수 종료 후 복귀</a:t>
            </a:r>
            <a:endParaRPr lang="en-US" sz="2800" b="0" strike="noStrike" spc="-1">
              <a:latin typeface="Arial"/>
            </a:endParaRPr>
          </a:p>
          <a:p>
            <a:pPr marL="514440" indent="-514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  <a:tabLst>
                <a:tab pos="0" algn="l"/>
              </a:tabLst>
            </a:pPr>
            <a:r>
              <a:rPr lang="en-US" sz="28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Ioop()</a:t>
            </a:r>
            <a:r>
              <a:rPr lang="ko-KR" sz="28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함수 계속 실행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   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1302" name="그림 1"/>
          <p:cNvPicPr/>
          <p:nvPr/>
        </p:nvPicPr>
        <p:blipFill>
          <a:blip r:embed="rId2"/>
          <a:stretch/>
        </p:blipFill>
        <p:spPr>
          <a:xfrm>
            <a:off x="704160" y="1841040"/>
            <a:ext cx="3434400" cy="3917520"/>
          </a:xfrm>
          <a:prstGeom prst="rect">
            <a:avLst/>
          </a:prstGeom>
          <a:ln>
            <a:noFill/>
          </a:ln>
        </p:spPr>
      </p:pic>
      <p:sp>
        <p:nvSpPr>
          <p:cNvPr id="1303" name="CustomShape 2"/>
          <p:cNvSpPr/>
          <p:nvPr/>
        </p:nvSpPr>
        <p:spPr>
          <a:xfrm>
            <a:off x="431640" y="456120"/>
            <a:ext cx="514080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4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01. Polling</a:t>
            </a:r>
            <a:endParaRPr lang="en-US" sz="4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CustomShape 1"/>
          <p:cNvSpPr/>
          <p:nvPr/>
        </p:nvSpPr>
        <p:spPr>
          <a:xfrm>
            <a:off x="431640" y="447840"/>
            <a:ext cx="11251080" cy="13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4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</a:t>
            </a:r>
            <a:r>
              <a:rPr lang="ko-KR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만약 동시에 </a:t>
            </a: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Interrupt</a:t>
            </a:r>
            <a:r>
              <a:rPr lang="ko-KR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이 발생한다면</a:t>
            </a: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?</a:t>
            </a:r>
            <a:endParaRPr lang="en-US" sz="4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4000" b="0" strike="noStrike" spc="-1">
              <a:latin typeface="Arial"/>
            </a:endParaRPr>
          </a:p>
        </p:txBody>
      </p:sp>
      <p:sp>
        <p:nvSpPr>
          <p:cNvPr id="1305" name="CustomShape 2"/>
          <p:cNvSpPr/>
          <p:nvPr/>
        </p:nvSpPr>
        <p:spPr>
          <a:xfrm>
            <a:off x="898200" y="1841040"/>
            <a:ext cx="61920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-</a:t>
            </a:r>
            <a:r>
              <a:rPr lang="ko-KR" sz="3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인터럽트 </a:t>
            </a:r>
            <a:r>
              <a:rPr lang="ko-KR" sz="3600" b="1" strike="noStrike" spc="-1">
                <a:solidFill>
                  <a:srgbClr val="0070C0"/>
                </a:solidFill>
                <a:latin typeface="맑은 고딕"/>
                <a:ea typeface="맑은 고딕"/>
              </a:rPr>
              <a:t>우선 순위</a:t>
            </a:r>
            <a:r>
              <a:rPr lang="ko-KR" sz="3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가 존재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1306" name="그림 6"/>
          <p:cNvPicPr/>
          <p:nvPr/>
        </p:nvPicPr>
        <p:blipFill>
          <a:blip r:embed="rId2"/>
          <a:stretch/>
        </p:blipFill>
        <p:spPr>
          <a:xfrm>
            <a:off x="3808440" y="1409040"/>
            <a:ext cx="5890320" cy="4937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그림 3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308" name="CustomShape 1"/>
          <p:cNvSpPr/>
          <p:nvPr/>
        </p:nvSpPr>
        <p:spPr>
          <a:xfrm>
            <a:off x="2502720" y="1913040"/>
            <a:ext cx="7186680" cy="3031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9" name="CustomShape 2"/>
          <p:cNvSpPr/>
          <p:nvPr/>
        </p:nvSpPr>
        <p:spPr>
          <a:xfrm>
            <a:off x="4347000" y="296748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CustomShape 1"/>
          <p:cNvSpPr/>
          <p:nvPr/>
        </p:nvSpPr>
        <p:spPr>
          <a:xfrm>
            <a:off x="5804640" y="3075120"/>
            <a:ext cx="4402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?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311" name="CustomShape 2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CustomShape 1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  <p:pic>
        <p:nvPicPr>
          <p:cNvPr id="1313" name="Picture 2" descr="http://image.auction.co.kr/itemimage/b3/63/61/b36361416.jpg"/>
          <p:cNvPicPr/>
          <p:nvPr/>
        </p:nvPicPr>
        <p:blipFill>
          <a:blip r:embed="rId2"/>
          <a:stretch/>
        </p:blipFill>
        <p:spPr>
          <a:xfrm>
            <a:off x="4393080" y="2089440"/>
            <a:ext cx="3262680" cy="326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CustomShape 1"/>
          <p:cNvSpPr/>
          <p:nvPr/>
        </p:nvSpPr>
        <p:spPr>
          <a:xfrm>
            <a:off x="4968720" y="3075120"/>
            <a:ext cx="21121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CLOCK?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315" name="CustomShape 2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CustomShape 1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  <p:pic>
        <p:nvPicPr>
          <p:cNvPr id="1317" name="Picture 2" descr="https://www.kbssymphony.org/ko/m/images/aboutkbs1-1.jpg"/>
          <p:cNvPicPr/>
          <p:nvPr/>
        </p:nvPicPr>
        <p:blipFill>
          <a:blip r:embed="rId2"/>
          <a:stretch/>
        </p:blipFill>
        <p:spPr>
          <a:xfrm>
            <a:off x="2261160" y="1492920"/>
            <a:ext cx="7526520" cy="4693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CustomShape 1"/>
          <p:cNvSpPr/>
          <p:nvPr/>
        </p:nvSpPr>
        <p:spPr>
          <a:xfrm>
            <a:off x="2314080" y="3075120"/>
            <a:ext cx="74203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There are lots of performer…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319" name="CustomShape 2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608760" y="392400"/>
            <a:ext cx="25401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PID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1101600" y="1455120"/>
            <a:ext cx="9446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Ex)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322" name="Line 3"/>
          <p:cNvSpPr/>
          <p:nvPr/>
        </p:nvSpPr>
        <p:spPr>
          <a:xfrm>
            <a:off x="1393200" y="4554360"/>
            <a:ext cx="9457560" cy="0"/>
          </a:xfrm>
          <a:prstGeom prst="line">
            <a:avLst/>
          </a:prstGeom>
          <a:ln w="7632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CustomShape 4"/>
          <p:cNvSpPr/>
          <p:nvPr/>
        </p:nvSpPr>
        <p:spPr>
          <a:xfrm rot="20214000">
            <a:off x="1495080" y="3886560"/>
            <a:ext cx="1602000" cy="11142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sz="18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라인트레이서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24" name="CustomShape 5"/>
          <p:cNvSpPr/>
          <p:nvPr/>
        </p:nvSpPr>
        <p:spPr>
          <a:xfrm rot="20230800">
            <a:off x="3117240" y="3607200"/>
            <a:ext cx="461160" cy="792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CustomShape 6"/>
          <p:cNvSpPr/>
          <p:nvPr/>
        </p:nvSpPr>
        <p:spPr>
          <a:xfrm rot="1800000">
            <a:off x="4554720" y="3943080"/>
            <a:ext cx="1602000" cy="11142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sz="18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라인트레이서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26" name="CustomShape 7"/>
          <p:cNvSpPr/>
          <p:nvPr/>
        </p:nvSpPr>
        <p:spPr>
          <a:xfrm rot="12600000">
            <a:off x="6097320" y="4659120"/>
            <a:ext cx="461160" cy="792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CustomShape 8"/>
          <p:cNvSpPr/>
          <p:nvPr/>
        </p:nvSpPr>
        <p:spPr>
          <a:xfrm rot="20214000">
            <a:off x="7856640" y="3886560"/>
            <a:ext cx="1602000" cy="11142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sz="18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라인트레이서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28" name="CustomShape 9"/>
          <p:cNvSpPr/>
          <p:nvPr/>
        </p:nvSpPr>
        <p:spPr>
          <a:xfrm rot="20230800">
            <a:off x="9479160" y="3607200"/>
            <a:ext cx="461160" cy="792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CustomShape 10"/>
          <p:cNvSpPr/>
          <p:nvPr/>
        </p:nvSpPr>
        <p:spPr>
          <a:xfrm rot="16200000">
            <a:off x="5925240" y="-2548080"/>
            <a:ext cx="461160" cy="984384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CustomShape 1"/>
          <p:cNvSpPr/>
          <p:nvPr/>
        </p:nvSpPr>
        <p:spPr>
          <a:xfrm>
            <a:off x="757800" y="3075120"/>
            <a:ext cx="105336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Can the performer hear the whole sound?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321" name="CustomShape 2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CustomShape 1"/>
          <p:cNvSpPr/>
          <p:nvPr/>
        </p:nvSpPr>
        <p:spPr>
          <a:xfrm>
            <a:off x="3217320" y="3075120"/>
            <a:ext cx="56142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So we need a maestro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323" name="CustomShape 2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CustomShape 1"/>
          <p:cNvSpPr/>
          <p:nvPr/>
        </p:nvSpPr>
        <p:spPr>
          <a:xfrm>
            <a:off x="1981440" y="3075120"/>
            <a:ext cx="80859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MCU also has lots of component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325" name="CustomShape 2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CustomShape 1"/>
          <p:cNvSpPr/>
          <p:nvPr/>
        </p:nvSpPr>
        <p:spPr>
          <a:xfrm>
            <a:off x="3004560" y="3075120"/>
            <a:ext cx="60393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We also need a maestro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327" name="CustomShape 2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CustomShape 1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  <p:pic>
        <p:nvPicPr>
          <p:cNvPr id="1329" name="Picture 2" descr="http://pimage.design.co.kr/cms/contents/direct/info_id/64690/1385915438112.jpg"/>
          <p:cNvPicPr/>
          <p:nvPr/>
        </p:nvPicPr>
        <p:blipFill>
          <a:blip r:embed="rId2"/>
          <a:stretch/>
        </p:blipFill>
        <p:spPr>
          <a:xfrm>
            <a:off x="2595240" y="1935360"/>
            <a:ext cx="6858000" cy="3880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CustomShape 1"/>
          <p:cNvSpPr/>
          <p:nvPr/>
        </p:nvSpPr>
        <p:spPr>
          <a:xfrm>
            <a:off x="4968720" y="3075120"/>
            <a:ext cx="21121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CLOCK?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331" name="CustomShape 2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CustomShape 1"/>
          <p:cNvSpPr/>
          <p:nvPr/>
        </p:nvSpPr>
        <p:spPr>
          <a:xfrm>
            <a:off x="3412440" y="2767320"/>
            <a:ext cx="5223960" cy="13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Clock is the maestro</a:t>
            </a:r>
            <a:endParaRPr lang="en-US" sz="4000" b="0" strike="noStrike" spc="-1"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for electronic circuit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333" name="CustomShape 2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CustomShape 1"/>
          <p:cNvSpPr/>
          <p:nvPr/>
        </p:nvSpPr>
        <p:spPr>
          <a:xfrm>
            <a:off x="2564280" y="2767320"/>
            <a:ext cx="6920280" cy="13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If Combination logic circuit</a:t>
            </a:r>
            <a:endParaRPr lang="en-US" sz="4000" b="0" strike="noStrike" spc="-1"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Doesn’t have Clock…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335" name="CustomShape 2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CustomShape 1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337" name="CustomShape 2"/>
          <p:cNvSpPr/>
          <p:nvPr/>
        </p:nvSpPr>
        <p:spPr>
          <a:xfrm>
            <a:off x="3534840" y="2280600"/>
            <a:ext cx="1609560" cy="1186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Input x 10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(Delay : 3 Sec)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338" name="CustomShape 3"/>
          <p:cNvSpPr/>
          <p:nvPr/>
        </p:nvSpPr>
        <p:spPr>
          <a:xfrm>
            <a:off x="3534840" y="3722400"/>
            <a:ext cx="1609560" cy="1186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Input x 100</a:t>
            </a:r>
            <a:r>
              <a:t/>
            </a:r>
            <a:br/>
            <a:r>
              <a:rPr lang="en-US" sz="16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(Delay : 1 Sec)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339" name="CustomShape 4"/>
          <p:cNvSpPr/>
          <p:nvPr/>
        </p:nvSpPr>
        <p:spPr>
          <a:xfrm>
            <a:off x="6654600" y="2818080"/>
            <a:ext cx="1609560" cy="14911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Input1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+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Input2</a:t>
            </a:r>
            <a:r>
              <a:t/>
            </a:r>
            <a:br/>
            <a:r>
              <a:rPr lang="en-US" sz="16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(Delay : 2 Sec)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340" name="CustomShape 5"/>
          <p:cNvSpPr/>
          <p:nvPr/>
        </p:nvSpPr>
        <p:spPr>
          <a:xfrm>
            <a:off x="5144760" y="2603880"/>
            <a:ext cx="1509480" cy="671040"/>
          </a:xfrm>
          <a:prstGeom prst="bentConnector3">
            <a:avLst>
              <a:gd name="adj1" fmla="val 50000"/>
            </a:avLst>
          </a:prstGeom>
          <a:noFill/>
          <a:ln w="1908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1" name="CustomShape 6"/>
          <p:cNvSpPr/>
          <p:nvPr/>
        </p:nvSpPr>
        <p:spPr>
          <a:xfrm flipV="1">
            <a:off x="5144760" y="3623040"/>
            <a:ext cx="1509480" cy="421920"/>
          </a:xfrm>
          <a:prstGeom prst="bentConnector3">
            <a:avLst>
              <a:gd name="adj1" fmla="val 50000"/>
            </a:avLst>
          </a:prstGeom>
          <a:noFill/>
          <a:ln w="12600">
            <a:solidFill>
              <a:schemeClr val="tx1"/>
            </a:solidFill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1342" name="CustomShape 7"/>
          <p:cNvSpPr/>
          <p:nvPr/>
        </p:nvSpPr>
        <p:spPr>
          <a:xfrm>
            <a:off x="2063520" y="2403720"/>
            <a:ext cx="4863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0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43" name="CustomShape 8"/>
          <p:cNvSpPr/>
          <p:nvPr/>
        </p:nvSpPr>
        <p:spPr>
          <a:xfrm>
            <a:off x="2063520" y="3854160"/>
            <a:ext cx="4863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0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44" name="CustomShape 9"/>
          <p:cNvSpPr/>
          <p:nvPr/>
        </p:nvSpPr>
        <p:spPr>
          <a:xfrm>
            <a:off x="499680" y="6065280"/>
            <a:ext cx="130500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Time : -1 s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45" name="CustomShape 10"/>
          <p:cNvSpPr/>
          <p:nvPr/>
        </p:nvSpPr>
        <p:spPr>
          <a:xfrm>
            <a:off x="2550600" y="2603880"/>
            <a:ext cx="983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>
                <a:lumMod val="95000"/>
                <a:lumOff val="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6" name="CustomShape 11"/>
          <p:cNvSpPr/>
          <p:nvPr/>
        </p:nvSpPr>
        <p:spPr>
          <a:xfrm flipV="1">
            <a:off x="2550600" y="4044960"/>
            <a:ext cx="983880" cy="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>
                <a:lumMod val="95000"/>
                <a:lumOff val="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7" name="CustomShape 12"/>
          <p:cNvSpPr/>
          <p:nvPr/>
        </p:nvSpPr>
        <p:spPr>
          <a:xfrm>
            <a:off x="8264520" y="3449160"/>
            <a:ext cx="863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>
                <a:lumMod val="95000"/>
                <a:lumOff val="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8" name="CustomShape 13"/>
          <p:cNvSpPr/>
          <p:nvPr/>
        </p:nvSpPr>
        <p:spPr>
          <a:xfrm>
            <a:off x="5280120" y="2203560"/>
            <a:ext cx="4863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0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49" name="CustomShape 14"/>
          <p:cNvSpPr/>
          <p:nvPr/>
        </p:nvSpPr>
        <p:spPr>
          <a:xfrm>
            <a:off x="5280120" y="3993480"/>
            <a:ext cx="7441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0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50" name="CustomShape 15"/>
          <p:cNvSpPr/>
          <p:nvPr/>
        </p:nvSpPr>
        <p:spPr>
          <a:xfrm>
            <a:off x="9176760" y="3223080"/>
            <a:ext cx="5828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0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CustomShape 1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352" name="CustomShape 2"/>
          <p:cNvSpPr/>
          <p:nvPr/>
        </p:nvSpPr>
        <p:spPr>
          <a:xfrm>
            <a:off x="3534840" y="2280600"/>
            <a:ext cx="1609560" cy="1186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Input x 10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(Delay : 3 Sec)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353" name="CustomShape 3"/>
          <p:cNvSpPr/>
          <p:nvPr/>
        </p:nvSpPr>
        <p:spPr>
          <a:xfrm>
            <a:off x="3534840" y="3722400"/>
            <a:ext cx="1609560" cy="1186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Input x 100</a:t>
            </a:r>
            <a:r>
              <a:t/>
            </a:r>
            <a:br/>
            <a:r>
              <a:rPr lang="en-US" sz="16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(Delay : 1 Sec)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354" name="CustomShape 4"/>
          <p:cNvSpPr/>
          <p:nvPr/>
        </p:nvSpPr>
        <p:spPr>
          <a:xfrm>
            <a:off x="6654600" y="2818080"/>
            <a:ext cx="1609560" cy="14911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Input1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+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Input2</a:t>
            </a:r>
            <a:r>
              <a:t/>
            </a:r>
            <a:br/>
            <a:r>
              <a:rPr lang="en-US" sz="16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(Delay : 2 Sec)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355" name="CustomShape 5"/>
          <p:cNvSpPr/>
          <p:nvPr/>
        </p:nvSpPr>
        <p:spPr>
          <a:xfrm>
            <a:off x="5144760" y="2603880"/>
            <a:ext cx="1509480" cy="671040"/>
          </a:xfrm>
          <a:prstGeom prst="bentConnector3">
            <a:avLst>
              <a:gd name="adj1" fmla="val 50000"/>
            </a:avLst>
          </a:prstGeom>
          <a:noFill/>
          <a:ln w="1908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6" name="CustomShape 6"/>
          <p:cNvSpPr/>
          <p:nvPr/>
        </p:nvSpPr>
        <p:spPr>
          <a:xfrm flipV="1">
            <a:off x="5144760" y="3623040"/>
            <a:ext cx="1509480" cy="421920"/>
          </a:xfrm>
          <a:prstGeom prst="bentConnector3">
            <a:avLst>
              <a:gd name="adj1" fmla="val 50000"/>
            </a:avLst>
          </a:prstGeom>
          <a:noFill/>
          <a:ln w="12600">
            <a:solidFill>
              <a:schemeClr val="tx1"/>
            </a:solidFill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1357" name="CustomShape 7"/>
          <p:cNvSpPr/>
          <p:nvPr/>
        </p:nvSpPr>
        <p:spPr>
          <a:xfrm>
            <a:off x="2063520" y="2403720"/>
            <a:ext cx="4863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1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58" name="CustomShape 8"/>
          <p:cNvSpPr/>
          <p:nvPr/>
        </p:nvSpPr>
        <p:spPr>
          <a:xfrm>
            <a:off x="2063520" y="3854160"/>
            <a:ext cx="4863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3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59" name="CustomShape 9"/>
          <p:cNvSpPr/>
          <p:nvPr/>
        </p:nvSpPr>
        <p:spPr>
          <a:xfrm>
            <a:off x="499680" y="6065280"/>
            <a:ext cx="130500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Time : 0 s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60" name="CustomShape 10"/>
          <p:cNvSpPr/>
          <p:nvPr/>
        </p:nvSpPr>
        <p:spPr>
          <a:xfrm>
            <a:off x="2550600" y="2603880"/>
            <a:ext cx="983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>
                <a:lumMod val="95000"/>
                <a:lumOff val="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1" name="CustomShape 11"/>
          <p:cNvSpPr/>
          <p:nvPr/>
        </p:nvSpPr>
        <p:spPr>
          <a:xfrm flipV="1">
            <a:off x="2550600" y="4044960"/>
            <a:ext cx="983880" cy="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>
                <a:lumMod val="95000"/>
                <a:lumOff val="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2" name="CustomShape 12"/>
          <p:cNvSpPr/>
          <p:nvPr/>
        </p:nvSpPr>
        <p:spPr>
          <a:xfrm>
            <a:off x="8264520" y="3449160"/>
            <a:ext cx="863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>
                <a:lumMod val="95000"/>
                <a:lumOff val="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3" name="CustomShape 13"/>
          <p:cNvSpPr/>
          <p:nvPr/>
        </p:nvSpPr>
        <p:spPr>
          <a:xfrm>
            <a:off x="5280120" y="2203560"/>
            <a:ext cx="4863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0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64" name="CustomShape 14"/>
          <p:cNvSpPr/>
          <p:nvPr/>
        </p:nvSpPr>
        <p:spPr>
          <a:xfrm>
            <a:off x="5280120" y="3993480"/>
            <a:ext cx="7441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0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65" name="CustomShape 15"/>
          <p:cNvSpPr/>
          <p:nvPr/>
        </p:nvSpPr>
        <p:spPr>
          <a:xfrm>
            <a:off x="9176760" y="3223080"/>
            <a:ext cx="5828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0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608760" y="392400"/>
            <a:ext cx="25401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PID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331" name="CustomShape 2"/>
          <p:cNvSpPr/>
          <p:nvPr/>
        </p:nvSpPr>
        <p:spPr>
          <a:xfrm>
            <a:off x="1101600" y="1455120"/>
            <a:ext cx="9446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Ex)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332" name="Line 3"/>
          <p:cNvSpPr/>
          <p:nvPr/>
        </p:nvSpPr>
        <p:spPr>
          <a:xfrm>
            <a:off x="1393200" y="3779280"/>
            <a:ext cx="9457560" cy="0"/>
          </a:xfrm>
          <a:prstGeom prst="line">
            <a:avLst/>
          </a:prstGeom>
          <a:ln w="7632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CustomShape 4"/>
          <p:cNvSpPr/>
          <p:nvPr/>
        </p:nvSpPr>
        <p:spPr>
          <a:xfrm rot="2625600">
            <a:off x="1436400" y="3908160"/>
            <a:ext cx="1602000" cy="11142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sz="18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라인트레이서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34" name="CustomShape 5"/>
          <p:cNvSpPr/>
          <p:nvPr/>
        </p:nvSpPr>
        <p:spPr>
          <a:xfrm rot="13503600">
            <a:off x="2890800" y="4737960"/>
            <a:ext cx="461160" cy="792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6"/>
          <p:cNvSpPr/>
          <p:nvPr/>
        </p:nvSpPr>
        <p:spPr>
          <a:xfrm rot="20380800">
            <a:off x="4873680" y="3974760"/>
            <a:ext cx="1602000" cy="11142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sz="18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라인트레이서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36" name="CustomShape 7"/>
          <p:cNvSpPr/>
          <p:nvPr/>
        </p:nvSpPr>
        <p:spPr>
          <a:xfrm rot="20359800">
            <a:off x="6509520" y="3787200"/>
            <a:ext cx="461160" cy="792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CustomShape 8"/>
          <p:cNvSpPr/>
          <p:nvPr/>
        </p:nvSpPr>
        <p:spPr>
          <a:xfrm rot="2625600">
            <a:off x="8390880" y="3828240"/>
            <a:ext cx="1602000" cy="11142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sz="18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라인트레이서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38" name="CustomShape 9"/>
          <p:cNvSpPr/>
          <p:nvPr/>
        </p:nvSpPr>
        <p:spPr>
          <a:xfrm rot="13503600">
            <a:off x="9845640" y="4658040"/>
            <a:ext cx="461160" cy="792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9" name="CustomShape 10"/>
          <p:cNvSpPr/>
          <p:nvPr/>
        </p:nvSpPr>
        <p:spPr>
          <a:xfrm rot="16200000">
            <a:off x="5964480" y="-2340720"/>
            <a:ext cx="461160" cy="984384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CustomShape 1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367" name="CustomShape 2"/>
          <p:cNvSpPr/>
          <p:nvPr/>
        </p:nvSpPr>
        <p:spPr>
          <a:xfrm>
            <a:off x="3534840" y="2280600"/>
            <a:ext cx="1609560" cy="1186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Input x 10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(Delay : 3 Sec)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368" name="CustomShape 3"/>
          <p:cNvSpPr/>
          <p:nvPr/>
        </p:nvSpPr>
        <p:spPr>
          <a:xfrm>
            <a:off x="3534840" y="3722400"/>
            <a:ext cx="1609560" cy="1186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Input x 100</a:t>
            </a:r>
            <a:r>
              <a:t/>
            </a:r>
            <a:br/>
            <a:r>
              <a:rPr lang="en-US" sz="16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(Delay : 1 Sec)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369" name="CustomShape 4"/>
          <p:cNvSpPr/>
          <p:nvPr/>
        </p:nvSpPr>
        <p:spPr>
          <a:xfrm>
            <a:off x="6654600" y="2818080"/>
            <a:ext cx="1609560" cy="14911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Input1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+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Input2</a:t>
            </a:r>
            <a:r>
              <a:t/>
            </a:r>
            <a:br/>
            <a:r>
              <a:rPr lang="en-US" sz="16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(Delay : 2 Sec)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370" name="CustomShape 5"/>
          <p:cNvSpPr/>
          <p:nvPr/>
        </p:nvSpPr>
        <p:spPr>
          <a:xfrm>
            <a:off x="5144760" y="2603880"/>
            <a:ext cx="1509480" cy="671040"/>
          </a:xfrm>
          <a:prstGeom prst="bentConnector3">
            <a:avLst>
              <a:gd name="adj1" fmla="val 50000"/>
            </a:avLst>
          </a:prstGeom>
          <a:noFill/>
          <a:ln w="1908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1" name="CustomShape 6"/>
          <p:cNvSpPr/>
          <p:nvPr/>
        </p:nvSpPr>
        <p:spPr>
          <a:xfrm flipV="1">
            <a:off x="5144760" y="3623040"/>
            <a:ext cx="1509480" cy="421920"/>
          </a:xfrm>
          <a:prstGeom prst="bentConnector3">
            <a:avLst>
              <a:gd name="adj1" fmla="val 50000"/>
            </a:avLst>
          </a:prstGeom>
          <a:noFill/>
          <a:ln w="12600">
            <a:solidFill>
              <a:schemeClr val="tx1"/>
            </a:solidFill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1372" name="CustomShape 7"/>
          <p:cNvSpPr/>
          <p:nvPr/>
        </p:nvSpPr>
        <p:spPr>
          <a:xfrm>
            <a:off x="2063520" y="2403720"/>
            <a:ext cx="4863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1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73" name="CustomShape 8"/>
          <p:cNvSpPr/>
          <p:nvPr/>
        </p:nvSpPr>
        <p:spPr>
          <a:xfrm>
            <a:off x="2063520" y="3854160"/>
            <a:ext cx="4863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3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74" name="CustomShape 9"/>
          <p:cNvSpPr/>
          <p:nvPr/>
        </p:nvSpPr>
        <p:spPr>
          <a:xfrm>
            <a:off x="499680" y="6065280"/>
            <a:ext cx="130500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Time : 1 s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75" name="CustomShape 10"/>
          <p:cNvSpPr/>
          <p:nvPr/>
        </p:nvSpPr>
        <p:spPr>
          <a:xfrm>
            <a:off x="2550600" y="2603880"/>
            <a:ext cx="983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>
                <a:lumMod val="95000"/>
                <a:lumOff val="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6" name="CustomShape 11"/>
          <p:cNvSpPr/>
          <p:nvPr/>
        </p:nvSpPr>
        <p:spPr>
          <a:xfrm flipV="1">
            <a:off x="2550600" y="4044960"/>
            <a:ext cx="983880" cy="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>
                <a:lumMod val="95000"/>
                <a:lumOff val="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7" name="CustomShape 12"/>
          <p:cNvSpPr/>
          <p:nvPr/>
        </p:nvSpPr>
        <p:spPr>
          <a:xfrm>
            <a:off x="8264520" y="3449160"/>
            <a:ext cx="863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>
                <a:lumMod val="95000"/>
                <a:lumOff val="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8" name="CustomShape 13"/>
          <p:cNvSpPr/>
          <p:nvPr/>
        </p:nvSpPr>
        <p:spPr>
          <a:xfrm>
            <a:off x="5280120" y="3993480"/>
            <a:ext cx="7441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300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79" name="CustomShape 14"/>
          <p:cNvSpPr/>
          <p:nvPr/>
        </p:nvSpPr>
        <p:spPr>
          <a:xfrm>
            <a:off x="9176760" y="3223080"/>
            <a:ext cx="5828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0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80" name="CustomShape 15"/>
          <p:cNvSpPr/>
          <p:nvPr/>
        </p:nvSpPr>
        <p:spPr>
          <a:xfrm>
            <a:off x="5280120" y="2203560"/>
            <a:ext cx="4863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0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CustomShape 1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382" name="CustomShape 2"/>
          <p:cNvSpPr/>
          <p:nvPr/>
        </p:nvSpPr>
        <p:spPr>
          <a:xfrm>
            <a:off x="3534840" y="2280600"/>
            <a:ext cx="1609560" cy="1186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Input x 10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(Delay : 3 Sec)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383" name="CustomShape 3"/>
          <p:cNvSpPr/>
          <p:nvPr/>
        </p:nvSpPr>
        <p:spPr>
          <a:xfrm>
            <a:off x="3534840" y="3722400"/>
            <a:ext cx="1609560" cy="1186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Input x 100</a:t>
            </a:r>
            <a:r>
              <a:t/>
            </a:r>
            <a:br/>
            <a:r>
              <a:rPr lang="en-US" sz="16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(Delay : 1 Sec)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384" name="CustomShape 4"/>
          <p:cNvSpPr/>
          <p:nvPr/>
        </p:nvSpPr>
        <p:spPr>
          <a:xfrm>
            <a:off x="6654600" y="2818080"/>
            <a:ext cx="1609560" cy="14911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Input1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+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Input2</a:t>
            </a:r>
            <a:r>
              <a:t/>
            </a:r>
            <a:br/>
            <a:r>
              <a:rPr lang="en-US" sz="16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(Delay : 2 Sec)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385" name="CustomShape 5"/>
          <p:cNvSpPr/>
          <p:nvPr/>
        </p:nvSpPr>
        <p:spPr>
          <a:xfrm>
            <a:off x="5144760" y="2603880"/>
            <a:ext cx="1509480" cy="671040"/>
          </a:xfrm>
          <a:prstGeom prst="bentConnector3">
            <a:avLst>
              <a:gd name="adj1" fmla="val 50000"/>
            </a:avLst>
          </a:prstGeom>
          <a:noFill/>
          <a:ln w="1908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6" name="CustomShape 6"/>
          <p:cNvSpPr/>
          <p:nvPr/>
        </p:nvSpPr>
        <p:spPr>
          <a:xfrm flipV="1">
            <a:off x="5144760" y="3623040"/>
            <a:ext cx="1509480" cy="421920"/>
          </a:xfrm>
          <a:prstGeom prst="bentConnector3">
            <a:avLst>
              <a:gd name="adj1" fmla="val 50000"/>
            </a:avLst>
          </a:prstGeom>
          <a:noFill/>
          <a:ln w="12600">
            <a:solidFill>
              <a:schemeClr val="tx1"/>
            </a:solidFill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1387" name="CustomShape 7"/>
          <p:cNvSpPr/>
          <p:nvPr/>
        </p:nvSpPr>
        <p:spPr>
          <a:xfrm>
            <a:off x="2063520" y="2403720"/>
            <a:ext cx="4863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1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88" name="CustomShape 8"/>
          <p:cNvSpPr/>
          <p:nvPr/>
        </p:nvSpPr>
        <p:spPr>
          <a:xfrm>
            <a:off x="2063520" y="3854160"/>
            <a:ext cx="4863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3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89" name="CustomShape 9"/>
          <p:cNvSpPr/>
          <p:nvPr/>
        </p:nvSpPr>
        <p:spPr>
          <a:xfrm>
            <a:off x="499680" y="6065280"/>
            <a:ext cx="130500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Time : 2 s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90" name="CustomShape 10"/>
          <p:cNvSpPr/>
          <p:nvPr/>
        </p:nvSpPr>
        <p:spPr>
          <a:xfrm>
            <a:off x="2550600" y="2603880"/>
            <a:ext cx="983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>
                <a:lumMod val="95000"/>
                <a:lumOff val="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1" name="CustomShape 11"/>
          <p:cNvSpPr/>
          <p:nvPr/>
        </p:nvSpPr>
        <p:spPr>
          <a:xfrm flipV="1">
            <a:off x="2550600" y="4044960"/>
            <a:ext cx="983880" cy="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>
                <a:lumMod val="95000"/>
                <a:lumOff val="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2" name="CustomShape 12"/>
          <p:cNvSpPr/>
          <p:nvPr/>
        </p:nvSpPr>
        <p:spPr>
          <a:xfrm>
            <a:off x="8264520" y="3449160"/>
            <a:ext cx="863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>
                <a:lumMod val="95000"/>
                <a:lumOff val="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3" name="CustomShape 13"/>
          <p:cNvSpPr/>
          <p:nvPr/>
        </p:nvSpPr>
        <p:spPr>
          <a:xfrm>
            <a:off x="5280120" y="3993480"/>
            <a:ext cx="7441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300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94" name="CustomShape 14"/>
          <p:cNvSpPr/>
          <p:nvPr/>
        </p:nvSpPr>
        <p:spPr>
          <a:xfrm>
            <a:off x="9176760" y="3223080"/>
            <a:ext cx="5828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0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95" name="CustomShape 15"/>
          <p:cNvSpPr/>
          <p:nvPr/>
        </p:nvSpPr>
        <p:spPr>
          <a:xfrm>
            <a:off x="5280120" y="2203560"/>
            <a:ext cx="4863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0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CustomShape 1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397" name="CustomShape 2"/>
          <p:cNvSpPr/>
          <p:nvPr/>
        </p:nvSpPr>
        <p:spPr>
          <a:xfrm>
            <a:off x="3534840" y="2280600"/>
            <a:ext cx="1609560" cy="1186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Input x 10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(Delay : 3 Sec)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398" name="CustomShape 3"/>
          <p:cNvSpPr/>
          <p:nvPr/>
        </p:nvSpPr>
        <p:spPr>
          <a:xfrm>
            <a:off x="3534840" y="3722400"/>
            <a:ext cx="1609560" cy="1186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Input x 100</a:t>
            </a:r>
            <a:r>
              <a:t/>
            </a:r>
            <a:br/>
            <a:r>
              <a:rPr lang="en-US" sz="16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(Delay : 1 Sec)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399" name="CustomShape 4"/>
          <p:cNvSpPr/>
          <p:nvPr/>
        </p:nvSpPr>
        <p:spPr>
          <a:xfrm>
            <a:off x="6654600" y="2818080"/>
            <a:ext cx="1609560" cy="14911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Input1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+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Input2</a:t>
            </a:r>
            <a:r>
              <a:t/>
            </a:r>
            <a:br/>
            <a:r>
              <a:rPr lang="en-US" sz="16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(Delay : 2 Sec)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400" name="CustomShape 5"/>
          <p:cNvSpPr/>
          <p:nvPr/>
        </p:nvSpPr>
        <p:spPr>
          <a:xfrm>
            <a:off x="5144760" y="2603880"/>
            <a:ext cx="1509480" cy="671040"/>
          </a:xfrm>
          <a:prstGeom prst="bentConnector3">
            <a:avLst>
              <a:gd name="adj1" fmla="val 50000"/>
            </a:avLst>
          </a:prstGeom>
          <a:noFill/>
          <a:ln w="1908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1" name="CustomShape 6"/>
          <p:cNvSpPr/>
          <p:nvPr/>
        </p:nvSpPr>
        <p:spPr>
          <a:xfrm flipV="1">
            <a:off x="5144760" y="3623040"/>
            <a:ext cx="1509480" cy="421920"/>
          </a:xfrm>
          <a:prstGeom prst="bentConnector3">
            <a:avLst>
              <a:gd name="adj1" fmla="val 50000"/>
            </a:avLst>
          </a:prstGeom>
          <a:noFill/>
          <a:ln w="12600">
            <a:solidFill>
              <a:schemeClr val="tx1"/>
            </a:solidFill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1402" name="CustomShape 7"/>
          <p:cNvSpPr/>
          <p:nvPr/>
        </p:nvSpPr>
        <p:spPr>
          <a:xfrm>
            <a:off x="2063520" y="2403720"/>
            <a:ext cx="4863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1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03" name="CustomShape 8"/>
          <p:cNvSpPr/>
          <p:nvPr/>
        </p:nvSpPr>
        <p:spPr>
          <a:xfrm>
            <a:off x="2063520" y="3854160"/>
            <a:ext cx="4863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3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04" name="CustomShape 9"/>
          <p:cNvSpPr/>
          <p:nvPr/>
        </p:nvSpPr>
        <p:spPr>
          <a:xfrm>
            <a:off x="499680" y="6065280"/>
            <a:ext cx="130500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Time : 3 s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05" name="CustomShape 10"/>
          <p:cNvSpPr/>
          <p:nvPr/>
        </p:nvSpPr>
        <p:spPr>
          <a:xfrm>
            <a:off x="2550600" y="2603880"/>
            <a:ext cx="983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>
                <a:lumMod val="95000"/>
                <a:lumOff val="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6" name="CustomShape 11"/>
          <p:cNvSpPr/>
          <p:nvPr/>
        </p:nvSpPr>
        <p:spPr>
          <a:xfrm flipV="1">
            <a:off x="2550600" y="4044960"/>
            <a:ext cx="983880" cy="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>
                <a:lumMod val="95000"/>
                <a:lumOff val="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7" name="CustomShape 12"/>
          <p:cNvSpPr/>
          <p:nvPr/>
        </p:nvSpPr>
        <p:spPr>
          <a:xfrm>
            <a:off x="8264520" y="3449160"/>
            <a:ext cx="863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>
                <a:lumMod val="95000"/>
                <a:lumOff val="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8" name="CustomShape 13"/>
          <p:cNvSpPr/>
          <p:nvPr/>
        </p:nvSpPr>
        <p:spPr>
          <a:xfrm>
            <a:off x="5280120" y="2203560"/>
            <a:ext cx="48636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10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09" name="CustomShape 14"/>
          <p:cNvSpPr/>
          <p:nvPr/>
        </p:nvSpPr>
        <p:spPr>
          <a:xfrm>
            <a:off x="5280120" y="3993480"/>
            <a:ext cx="58284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300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10" name="CustomShape 15"/>
          <p:cNvSpPr/>
          <p:nvPr/>
        </p:nvSpPr>
        <p:spPr>
          <a:xfrm>
            <a:off x="9176760" y="3223080"/>
            <a:ext cx="58284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300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CustomShape 1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412" name="CustomShape 2"/>
          <p:cNvSpPr/>
          <p:nvPr/>
        </p:nvSpPr>
        <p:spPr>
          <a:xfrm>
            <a:off x="3534840" y="2280600"/>
            <a:ext cx="1609560" cy="1186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Input x 10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(Delay : 3 Sec)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413" name="CustomShape 3"/>
          <p:cNvSpPr/>
          <p:nvPr/>
        </p:nvSpPr>
        <p:spPr>
          <a:xfrm>
            <a:off x="3534840" y="3722400"/>
            <a:ext cx="1609560" cy="1186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Input x 100</a:t>
            </a:r>
            <a:r>
              <a:t/>
            </a:r>
            <a:br/>
            <a:r>
              <a:rPr lang="en-US" sz="16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(Delay : 1 Sec)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414" name="CustomShape 4"/>
          <p:cNvSpPr/>
          <p:nvPr/>
        </p:nvSpPr>
        <p:spPr>
          <a:xfrm>
            <a:off x="6654600" y="2818080"/>
            <a:ext cx="1609560" cy="14911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Input1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+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Input2</a:t>
            </a:r>
            <a:r>
              <a:t/>
            </a:r>
            <a:br/>
            <a:r>
              <a:rPr lang="en-US" sz="16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(Delay : 2 Sec)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415" name="CustomShape 5"/>
          <p:cNvSpPr/>
          <p:nvPr/>
        </p:nvSpPr>
        <p:spPr>
          <a:xfrm>
            <a:off x="5144760" y="2603880"/>
            <a:ext cx="1509480" cy="671040"/>
          </a:xfrm>
          <a:prstGeom prst="bentConnector3">
            <a:avLst>
              <a:gd name="adj1" fmla="val 50000"/>
            </a:avLst>
          </a:prstGeom>
          <a:noFill/>
          <a:ln w="1908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6" name="CustomShape 6"/>
          <p:cNvSpPr/>
          <p:nvPr/>
        </p:nvSpPr>
        <p:spPr>
          <a:xfrm flipV="1">
            <a:off x="5144760" y="3623040"/>
            <a:ext cx="1509480" cy="421920"/>
          </a:xfrm>
          <a:prstGeom prst="bentConnector3">
            <a:avLst>
              <a:gd name="adj1" fmla="val 50000"/>
            </a:avLst>
          </a:prstGeom>
          <a:noFill/>
          <a:ln w="12600">
            <a:solidFill>
              <a:schemeClr val="tx1"/>
            </a:solidFill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1417" name="CustomShape 7"/>
          <p:cNvSpPr/>
          <p:nvPr/>
        </p:nvSpPr>
        <p:spPr>
          <a:xfrm>
            <a:off x="2063520" y="2403720"/>
            <a:ext cx="4863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1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18" name="CustomShape 8"/>
          <p:cNvSpPr/>
          <p:nvPr/>
        </p:nvSpPr>
        <p:spPr>
          <a:xfrm>
            <a:off x="2063520" y="3854160"/>
            <a:ext cx="4863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3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19" name="CustomShape 9"/>
          <p:cNvSpPr/>
          <p:nvPr/>
        </p:nvSpPr>
        <p:spPr>
          <a:xfrm>
            <a:off x="499680" y="6065280"/>
            <a:ext cx="130500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Time : 4 s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20" name="CustomShape 10"/>
          <p:cNvSpPr/>
          <p:nvPr/>
        </p:nvSpPr>
        <p:spPr>
          <a:xfrm>
            <a:off x="2550600" y="2603880"/>
            <a:ext cx="983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>
                <a:lumMod val="95000"/>
                <a:lumOff val="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1" name="CustomShape 11"/>
          <p:cNvSpPr/>
          <p:nvPr/>
        </p:nvSpPr>
        <p:spPr>
          <a:xfrm flipV="1">
            <a:off x="2550600" y="4044960"/>
            <a:ext cx="983880" cy="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>
                <a:lumMod val="95000"/>
                <a:lumOff val="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2" name="CustomShape 12"/>
          <p:cNvSpPr/>
          <p:nvPr/>
        </p:nvSpPr>
        <p:spPr>
          <a:xfrm>
            <a:off x="8264520" y="3449160"/>
            <a:ext cx="863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>
                <a:lumMod val="95000"/>
                <a:lumOff val="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3" name="CustomShape 13"/>
          <p:cNvSpPr/>
          <p:nvPr/>
        </p:nvSpPr>
        <p:spPr>
          <a:xfrm>
            <a:off x="5280120" y="2203560"/>
            <a:ext cx="48636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10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24" name="CustomShape 14"/>
          <p:cNvSpPr/>
          <p:nvPr/>
        </p:nvSpPr>
        <p:spPr>
          <a:xfrm>
            <a:off x="5280120" y="3993480"/>
            <a:ext cx="58284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300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25" name="CustomShape 15"/>
          <p:cNvSpPr/>
          <p:nvPr/>
        </p:nvSpPr>
        <p:spPr>
          <a:xfrm>
            <a:off x="9176760" y="3223080"/>
            <a:ext cx="58284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300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CustomShape 1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427" name="CustomShape 2"/>
          <p:cNvSpPr/>
          <p:nvPr/>
        </p:nvSpPr>
        <p:spPr>
          <a:xfrm>
            <a:off x="3534840" y="2280600"/>
            <a:ext cx="1609560" cy="1186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Input x 10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(Delay : 3 Sec)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428" name="CustomShape 3"/>
          <p:cNvSpPr/>
          <p:nvPr/>
        </p:nvSpPr>
        <p:spPr>
          <a:xfrm>
            <a:off x="3534840" y="3722400"/>
            <a:ext cx="1609560" cy="1186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Input x 100</a:t>
            </a:r>
            <a:r>
              <a:t/>
            </a:r>
            <a:br/>
            <a:r>
              <a:rPr lang="en-US" sz="16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(Delay : 1 Sec)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429" name="CustomShape 4"/>
          <p:cNvSpPr/>
          <p:nvPr/>
        </p:nvSpPr>
        <p:spPr>
          <a:xfrm>
            <a:off x="6654600" y="2818080"/>
            <a:ext cx="1609560" cy="14911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Input1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+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Input2</a:t>
            </a:r>
            <a:r>
              <a:t/>
            </a:r>
            <a:br/>
            <a:r>
              <a:rPr lang="en-US" sz="16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(Delay : 2 Sec)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430" name="CustomShape 5"/>
          <p:cNvSpPr/>
          <p:nvPr/>
        </p:nvSpPr>
        <p:spPr>
          <a:xfrm>
            <a:off x="5144760" y="2603880"/>
            <a:ext cx="1509480" cy="671040"/>
          </a:xfrm>
          <a:prstGeom prst="bentConnector3">
            <a:avLst>
              <a:gd name="adj1" fmla="val 50000"/>
            </a:avLst>
          </a:prstGeom>
          <a:noFill/>
          <a:ln w="1908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1" name="CustomShape 6"/>
          <p:cNvSpPr/>
          <p:nvPr/>
        </p:nvSpPr>
        <p:spPr>
          <a:xfrm flipV="1">
            <a:off x="5144760" y="3623040"/>
            <a:ext cx="1509480" cy="421920"/>
          </a:xfrm>
          <a:prstGeom prst="bentConnector3">
            <a:avLst>
              <a:gd name="adj1" fmla="val 50000"/>
            </a:avLst>
          </a:prstGeom>
          <a:noFill/>
          <a:ln w="12600">
            <a:solidFill>
              <a:schemeClr val="tx1"/>
            </a:solidFill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1432" name="CustomShape 7"/>
          <p:cNvSpPr/>
          <p:nvPr/>
        </p:nvSpPr>
        <p:spPr>
          <a:xfrm>
            <a:off x="2063520" y="2403720"/>
            <a:ext cx="4863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1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33" name="CustomShape 8"/>
          <p:cNvSpPr/>
          <p:nvPr/>
        </p:nvSpPr>
        <p:spPr>
          <a:xfrm>
            <a:off x="2063520" y="3854160"/>
            <a:ext cx="4863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3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34" name="CustomShape 9"/>
          <p:cNvSpPr/>
          <p:nvPr/>
        </p:nvSpPr>
        <p:spPr>
          <a:xfrm>
            <a:off x="499680" y="6065280"/>
            <a:ext cx="130500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Time : 5 s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35" name="CustomShape 10"/>
          <p:cNvSpPr/>
          <p:nvPr/>
        </p:nvSpPr>
        <p:spPr>
          <a:xfrm>
            <a:off x="2550600" y="2603880"/>
            <a:ext cx="983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>
                <a:lumMod val="95000"/>
                <a:lumOff val="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6" name="CustomShape 11"/>
          <p:cNvSpPr/>
          <p:nvPr/>
        </p:nvSpPr>
        <p:spPr>
          <a:xfrm flipV="1">
            <a:off x="2550600" y="4044960"/>
            <a:ext cx="983880" cy="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>
                <a:lumMod val="95000"/>
                <a:lumOff val="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7" name="CustomShape 12"/>
          <p:cNvSpPr/>
          <p:nvPr/>
        </p:nvSpPr>
        <p:spPr>
          <a:xfrm>
            <a:off x="8264520" y="3449160"/>
            <a:ext cx="863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>
                <a:lumMod val="95000"/>
                <a:lumOff val="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8" name="CustomShape 13"/>
          <p:cNvSpPr/>
          <p:nvPr/>
        </p:nvSpPr>
        <p:spPr>
          <a:xfrm>
            <a:off x="5280120" y="2203560"/>
            <a:ext cx="48636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10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39" name="CustomShape 14"/>
          <p:cNvSpPr/>
          <p:nvPr/>
        </p:nvSpPr>
        <p:spPr>
          <a:xfrm>
            <a:off x="5280120" y="3993480"/>
            <a:ext cx="58284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300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40" name="CustomShape 15"/>
          <p:cNvSpPr/>
          <p:nvPr/>
        </p:nvSpPr>
        <p:spPr>
          <a:xfrm>
            <a:off x="9191160" y="3249000"/>
            <a:ext cx="58284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310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CustomShape 1"/>
          <p:cNvSpPr/>
          <p:nvPr/>
        </p:nvSpPr>
        <p:spPr>
          <a:xfrm>
            <a:off x="5232240" y="3075120"/>
            <a:ext cx="15847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Opss!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442" name="CustomShape 2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CustomShape 1"/>
          <p:cNvSpPr/>
          <p:nvPr/>
        </p:nvSpPr>
        <p:spPr>
          <a:xfrm>
            <a:off x="1971360" y="2767320"/>
            <a:ext cx="8105760" cy="13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We only wanted 310 for output.</a:t>
            </a:r>
            <a:r>
              <a:t/>
            </a:r>
            <a:br/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But, 300 is came out before 310.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444" name="CustomShape 2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CustomShape 1"/>
          <p:cNvSpPr/>
          <p:nvPr/>
        </p:nvSpPr>
        <p:spPr>
          <a:xfrm>
            <a:off x="2377800" y="3016080"/>
            <a:ext cx="72936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Clock can solve this problem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446" name="CustomShape 2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CustomShape 1"/>
          <p:cNvSpPr/>
          <p:nvPr/>
        </p:nvSpPr>
        <p:spPr>
          <a:xfrm>
            <a:off x="1544040" y="2767320"/>
            <a:ext cx="8960760" cy="13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If we use CLK,</a:t>
            </a:r>
            <a:endParaRPr lang="en-US" sz="4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CL makes output when CLK is Input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448" name="CustomShape 2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CustomShape 1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450" name="CustomShape 2"/>
          <p:cNvSpPr/>
          <p:nvPr/>
        </p:nvSpPr>
        <p:spPr>
          <a:xfrm>
            <a:off x="3534840" y="2280600"/>
            <a:ext cx="1609560" cy="1186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Input x 10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(Delay : 3 Sec)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451" name="CustomShape 3"/>
          <p:cNvSpPr/>
          <p:nvPr/>
        </p:nvSpPr>
        <p:spPr>
          <a:xfrm>
            <a:off x="3534840" y="3722400"/>
            <a:ext cx="1609560" cy="1186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Input x 100</a:t>
            </a:r>
            <a:r>
              <a:t/>
            </a:r>
            <a:br/>
            <a:r>
              <a:rPr lang="en-US" sz="16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(Delay : 1 Sec)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452" name="CustomShape 4"/>
          <p:cNvSpPr/>
          <p:nvPr/>
        </p:nvSpPr>
        <p:spPr>
          <a:xfrm>
            <a:off x="6654600" y="2818080"/>
            <a:ext cx="1609560" cy="14911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Input1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+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Input2</a:t>
            </a:r>
            <a:r>
              <a:t/>
            </a:r>
            <a:br/>
            <a:r>
              <a:rPr lang="en-US" sz="16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(Delay : 2 Sec)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453" name="CustomShape 5"/>
          <p:cNvSpPr/>
          <p:nvPr/>
        </p:nvSpPr>
        <p:spPr>
          <a:xfrm>
            <a:off x="5144760" y="2603880"/>
            <a:ext cx="1509480" cy="671040"/>
          </a:xfrm>
          <a:prstGeom prst="bentConnector3">
            <a:avLst>
              <a:gd name="adj1" fmla="val 50000"/>
            </a:avLst>
          </a:prstGeom>
          <a:noFill/>
          <a:ln w="1908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4" name="CustomShape 6"/>
          <p:cNvSpPr/>
          <p:nvPr/>
        </p:nvSpPr>
        <p:spPr>
          <a:xfrm flipV="1">
            <a:off x="5144760" y="3623040"/>
            <a:ext cx="1509480" cy="421920"/>
          </a:xfrm>
          <a:prstGeom prst="bentConnector3">
            <a:avLst>
              <a:gd name="adj1" fmla="val 50000"/>
            </a:avLst>
          </a:prstGeom>
          <a:noFill/>
          <a:ln w="12600">
            <a:solidFill>
              <a:schemeClr val="tx1"/>
            </a:solidFill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1455" name="CustomShape 7"/>
          <p:cNvSpPr/>
          <p:nvPr/>
        </p:nvSpPr>
        <p:spPr>
          <a:xfrm>
            <a:off x="2063520" y="2403720"/>
            <a:ext cx="4863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0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56" name="CustomShape 8"/>
          <p:cNvSpPr/>
          <p:nvPr/>
        </p:nvSpPr>
        <p:spPr>
          <a:xfrm>
            <a:off x="2063520" y="3854160"/>
            <a:ext cx="4863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0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57" name="CustomShape 9"/>
          <p:cNvSpPr/>
          <p:nvPr/>
        </p:nvSpPr>
        <p:spPr>
          <a:xfrm>
            <a:off x="2550600" y="2603880"/>
            <a:ext cx="983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>
                <a:lumMod val="95000"/>
                <a:lumOff val="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8" name="CustomShape 10"/>
          <p:cNvSpPr/>
          <p:nvPr/>
        </p:nvSpPr>
        <p:spPr>
          <a:xfrm flipV="1">
            <a:off x="2550600" y="4044960"/>
            <a:ext cx="983880" cy="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>
                <a:lumMod val="95000"/>
                <a:lumOff val="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9" name="CustomShape 11"/>
          <p:cNvSpPr/>
          <p:nvPr/>
        </p:nvSpPr>
        <p:spPr>
          <a:xfrm>
            <a:off x="8264520" y="3449160"/>
            <a:ext cx="863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>
                <a:lumMod val="95000"/>
                <a:lumOff val="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0" name="CustomShape 12"/>
          <p:cNvSpPr/>
          <p:nvPr/>
        </p:nvSpPr>
        <p:spPr>
          <a:xfrm>
            <a:off x="5280120" y="2203560"/>
            <a:ext cx="4863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0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61" name="CustomShape 13"/>
          <p:cNvSpPr/>
          <p:nvPr/>
        </p:nvSpPr>
        <p:spPr>
          <a:xfrm>
            <a:off x="5280120" y="3993480"/>
            <a:ext cx="7441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0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62" name="CustomShape 14"/>
          <p:cNvSpPr/>
          <p:nvPr/>
        </p:nvSpPr>
        <p:spPr>
          <a:xfrm>
            <a:off x="9176760" y="3223080"/>
            <a:ext cx="5828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0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63" name="CustomShape 15"/>
          <p:cNvSpPr/>
          <p:nvPr/>
        </p:nvSpPr>
        <p:spPr>
          <a:xfrm>
            <a:off x="2430360" y="1845000"/>
            <a:ext cx="5028840" cy="973080"/>
          </a:xfrm>
          <a:prstGeom prst="bentConnector2">
            <a:avLst/>
          </a:prstGeom>
          <a:noFill/>
          <a:ln w="126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4" name="CustomShape 16"/>
          <p:cNvSpPr/>
          <p:nvPr/>
        </p:nvSpPr>
        <p:spPr>
          <a:xfrm>
            <a:off x="2550600" y="1845000"/>
            <a:ext cx="1788840" cy="435600"/>
          </a:xfrm>
          <a:prstGeom prst="bentConnector2">
            <a:avLst/>
          </a:prstGeom>
          <a:noFill/>
          <a:ln w="126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5" name="CustomShape 17"/>
          <p:cNvSpPr/>
          <p:nvPr/>
        </p:nvSpPr>
        <p:spPr>
          <a:xfrm flipV="1">
            <a:off x="2430360" y="4367520"/>
            <a:ext cx="1909080" cy="467640"/>
          </a:xfrm>
          <a:prstGeom prst="bentConnector2">
            <a:avLst/>
          </a:prstGeom>
          <a:noFill/>
          <a:ln w="126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6" name="CustomShape 18"/>
          <p:cNvSpPr/>
          <p:nvPr/>
        </p:nvSpPr>
        <p:spPr>
          <a:xfrm>
            <a:off x="2414160" y="1521720"/>
            <a:ext cx="7700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CLK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67" name="CustomShape 19"/>
          <p:cNvSpPr/>
          <p:nvPr/>
        </p:nvSpPr>
        <p:spPr>
          <a:xfrm>
            <a:off x="2414160" y="4500360"/>
            <a:ext cx="7700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CLK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68" name="CustomShape 20"/>
          <p:cNvSpPr/>
          <p:nvPr/>
        </p:nvSpPr>
        <p:spPr>
          <a:xfrm>
            <a:off x="539640" y="5757480"/>
            <a:ext cx="130500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Time : -0 s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CLK : 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ustomShape 1"/>
          <p:cNvSpPr/>
          <p:nvPr/>
        </p:nvSpPr>
        <p:spPr>
          <a:xfrm>
            <a:off x="608760" y="392400"/>
            <a:ext cx="25401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PID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341" name="CustomShape 2"/>
          <p:cNvSpPr/>
          <p:nvPr/>
        </p:nvSpPr>
        <p:spPr>
          <a:xfrm>
            <a:off x="781920" y="1548000"/>
            <a:ext cx="38073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MOTOR_SPEED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342" name="Line 3"/>
          <p:cNvSpPr/>
          <p:nvPr/>
        </p:nvSpPr>
        <p:spPr>
          <a:xfrm>
            <a:off x="1402560" y="3876840"/>
            <a:ext cx="9457560" cy="0"/>
          </a:xfrm>
          <a:prstGeom prst="line">
            <a:avLst/>
          </a:prstGeom>
          <a:ln w="7632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CustomShape 4"/>
          <p:cNvSpPr/>
          <p:nvPr/>
        </p:nvSpPr>
        <p:spPr>
          <a:xfrm rot="16200000">
            <a:off x="4266720" y="1564920"/>
            <a:ext cx="645840" cy="443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5"/>
          <p:cNvSpPr/>
          <p:nvPr/>
        </p:nvSpPr>
        <p:spPr>
          <a:xfrm rot="20214000">
            <a:off x="1459800" y="3319560"/>
            <a:ext cx="1602000" cy="11142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sz="18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라인트레이서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5" name="CustomShape 6"/>
          <p:cNvSpPr/>
          <p:nvPr/>
        </p:nvSpPr>
        <p:spPr>
          <a:xfrm rot="20230800">
            <a:off x="3081960" y="3040200"/>
            <a:ext cx="461160" cy="792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6" name="CustomShape 7"/>
          <p:cNvSpPr/>
          <p:nvPr/>
        </p:nvSpPr>
        <p:spPr>
          <a:xfrm rot="3300600">
            <a:off x="4518360" y="3499200"/>
            <a:ext cx="1602000" cy="11142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sz="18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라인트레이서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7" name="CustomShape 8"/>
          <p:cNvSpPr/>
          <p:nvPr/>
        </p:nvSpPr>
        <p:spPr>
          <a:xfrm rot="2700000">
            <a:off x="7746840" y="3634920"/>
            <a:ext cx="1602000" cy="1114200"/>
          </a:xfrm>
          <a:prstGeom prst="rect">
            <a:avLst/>
          </a:prstGeom>
          <a:noFill/>
          <a:ln w="3816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strike="noStrike" spc="-1">
                <a:solidFill>
                  <a:srgbClr val="FF0000"/>
                </a:solidFill>
                <a:latin typeface="Pretendard"/>
                <a:ea typeface="Pretendard"/>
              </a:rPr>
              <a:t>?</a:t>
            </a:r>
            <a:endParaRPr lang="en-US" sz="4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CustomShape 1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470" name="CustomShape 2"/>
          <p:cNvSpPr/>
          <p:nvPr/>
        </p:nvSpPr>
        <p:spPr>
          <a:xfrm>
            <a:off x="3534840" y="2280600"/>
            <a:ext cx="1609560" cy="1186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Input x 10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(Delay : 3 Sec)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471" name="CustomShape 3"/>
          <p:cNvSpPr/>
          <p:nvPr/>
        </p:nvSpPr>
        <p:spPr>
          <a:xfrm>
            <a:off x="3534840" y="3722400"/>
            <a:ext cx="1609560" cy="1186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Input x 100</a:t>
            </a:r>
            <a:r>
              <a:t/>
            </a:r>
            <a:br/>
            <a:r>
              <a:rPr lang="en-US" sz="16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(Delay : 1 Sec)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472" name="CustomShape 4"/>
          <p:cNvSpPr/>
          <p:nvPr/>
        </p:nvSpPr>
        <p:spPr>
          <a:xfrm>
            <a:off x="6654600" y="2818080"/>
            <a:ext cx="1609560" cy="14911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Input1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+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Input2</a:t>
            </a:r>
            <a:r>
              <a:t/>
            </a:r>
            <a:br/>
            <a:r>
              <a:rPr lang="en-US" sz="16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(Delay : 2 Sec)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473" name="CustomShape 5"/>
          <p:cNvSpPr/>
          <p:nvPr/>
        </p:nvSpPr>
        <p:spPr>
          <a:xfrm>
            <a:off x="5144760" y="2603880"/>
            <a:ext cx="1509480" cy="671040"/>
          </a:xfrm>
          <a:prstGeom prst="bentConnector3">
            <a:avLst>
              <a:gd name="adj1" fmla="val 50000"/>
            </a:avLst>
          </a:prstGeom>
          <a:noFill/>
          <a:ln w="1908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4" name="CustomShape 6"/>
          <p:cNvSpPr/>
          <p:nvPr/>
        </p:nvSpPr>
        <p:spPr>
          <a:xfrm flipV="1">
            <a:off x="5144760" y="3623040"/>
            <a:ext cx="1509480" cy="421920"/>
          </a:xfrm>
          <a:prstGeom prst="bentConnector3">
            <a:avLst>
              <a:gd name="adj1" fmla="val 50000"/>
            </a:avLst>
          </a:prstGeom>
          <a:noFill/>
          <a:ln w="12600">
            <a:solidFill>
              <a:schemeClr val="tx1"/>
            </a:solidFill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1475" name="CustomShape 7"/>
          <p:cNvSpPr/>
          <p:nvPr/>
        </p:nvSpPr>
        <p:spPr>
          <a:xfrm>
            <a:off x="2063520" y="2403720"/>
            <a:ext cx="4863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1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76" name="CustomShape 8"/>
          <p:cNvSpPr/>
          <p:nvPr/>
        </p:nvSpPr>
        <p:spPr>
          <a:xfrm>
            <a:off x="2063520" y="3854160"/>
            <a:ext cx="4863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3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77" name="CustomShape 9"/>
          <p:cNvSpPr/>
          <p:nvPr/>
        </p:nvSpPr>
        <p:spPr>
          <a:xfrm>
            <a:off x="539640" y="5757480"/>
            <a:ext cx="1689754" cy="706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 dirty="0">
                <a:solidFill>
                  <a:srgbClr val="000000"/>
                </a:solidFill>
                <a:latin typeface="Pretendard"/>
                <a:ea typeface="Pretendard"/>
              </a:rPr>
              <a:t>Time : </a:t>
            </a:r>
            <a:r>
              <a:rPr lang="en-US" sz="2000" b="1" spc="-1" dirty="0" smtClean="0">
                <a:solidFill>
                  <a:srgbClr val="000000"/>
                </a:solidFill>
                <a:latin typeface="Pretendard"/>
                <a:ea typeface="Pretendard"/>
              </a:rPr>
              <a:t>-1</a:t>
            </a:r>
            <a:r>
              <a:rPr lang="en-US" sz="2000" b="1" strike="noStrike" spc="-1" dirty="0" smtClean="0">
                <a:solidFill>
                  <a:srgbClr val="000000"/>
                </a:solidFill>
                <a:latin typeface="Pretendard"/>
                <a:ea typeface="Pretendard"/>
              </a:rPr>
              <a:t> </a:t>
            </a:r>
            <a:r>
              <a:rPr lang="en-US" sz="2000" b="1" strike="noStrike" spc="-1" dirty="0">
                <a:solidFill>
                  <a:srgbClr val="000000"/>
                </a:solidFill>
                <a:latin typeface="Pretendard"/>
                <a:ea typeface="Pretendard"/>
              </a:rPr>
              <a:t>s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 dirty="0">
                <a:solidFill>
                  <a:srgbClr val="FF0000"/>
                </a:solidFill>
                <a:latin typeface="Pretendard"/>
                <a:ea typeface="Pretendard"/>
              </a:rPr>
              <a:t>CLK : IN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478" name="CustomShape 10"/>
          <p:cNvSpPr/>
          <p:nvPr/>
        </p:nvSpPr>
        <p:spPr>
          <a:xfrm>
            <a:off x="2550600" y="2603880"/>
            <a:ext cx="983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>
                <a:lumMod val="95000"/>
                <a:lumOff val="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9" name="CustomShape 11"/>
          <p:cNvSpPr/>
          <p:nvPr/>
        </p:nvSpPr>
        <p:spPr>
          <a:xfrm flipV="1">
            <a:off x="2550600" y="4044960"/>
            <a:ext cx="983880" cy="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>
                <a:lumMod val="95000"/>
                <a:lumOff val="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0" name="CustomShape 12"/>
          <p:cNvSpPr/>
          <p:nvPr/>
        </p:nvSpPr>
        <p:spPr>
          <a:xfrm>
            <a:off x="8264520" y="3449160"/>
            <a:ext cx="863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>
                <a:lumMod val="95000"/>
                <a:lumOff val="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1" name="CustomShape 13"/>
          <p:cNvSpPr/>
          <p:nvPr/>
        </p:nvSpPr>
        <p:spPr>
          <a:xfrm>
            <a:off x="5280120" y="2203560"/>
            <a:ext cx="4863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0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82" name="CustomShape 14"/>
          <p:cNvSpPr/>
          <p:nvPr/>
        </p:nvSpPr>
        <p:spPr>
          <a:xfrm>
            <a:off x="5280120" y="3993480"/>
            <a:ext cx="7441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0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83" name="CustomShape 15"/>
          <p:cNvSpPr/>
          <p:nvPr/>
        </p:nvSpPr>
        <p:spPr>
          <a:xfrm>
            <a:off x="9176760" y="3223080"/>
            <a:ext cx="5828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0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84" name="CustomShape 16"/>
          <p:cNvSpPr/>
          <p:nvPr/>
        </p:nvSpPr>
        <p:spPr>
          <a:xfrm>
            <a:off x="2430360" y="1845000"/>
            <a:ext cx="5028840" cy="973080"/>
          </a:xfrm>
          <a:prstGeom prst="bentConnector2">
            <a:avLst/>
          </a:prstGeom>
          <a:noFill/>
          <a:ln w="126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5" name="CustomShape 17"/>
          <p:cNvSpPr/>
          <p:nvPr/>
        </p:nvSpPr>
        <p:spPr>
          <a:xfrm>
            <a:off x="2550600" y="1845000"/>
            <a:ext cx="1788840" cy="435600"/>
          </a:xfrm>
          <a:prstGeom prst="bentConnector2">
            <a:avLst/>
          </a:prstGeom>
          <a:noFill/>
          <a:ln w="126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6" name="CustomShape 18"/>
          <p:cNvSpPr/>
          <p:nvPr/>
        </p:nvSpPr>
        <p:spPr>
          <a:xfrm flipV="1">
            <a:off x="2430360" y="4367520"/>
            <a:ext cx="1909080" cy="467640"/>
          </a:xfrm>
          <a:prstGeom prst="bentConnector2">
            <a:avLst/>
          </a:prstGeom>
          <a:noFill/>
          <a:ln w="126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7" name="CustomShape 19"/>
          <p:cNvSpPr/>
          <p:nvPr/>
        </p:nvSpPr>
        <p:spPr>
          <a:xfrm>
            <a:off x="2414160" y="1521720"/>
            <a:ext cx="7700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FF0000"/>
                </a:solidFill>
                <a:latin typeface="Pretendard"/>
                <a:ea typeface="Pretendard"/>
              </a:rPr>
              <a:t>CLK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88" name="CustomShape 20"/>
          <p:cNvSpPr/>
          <p:nvPr/>
        </p:nvSpPr>
        <p:spPr>
          <a:xfrm>
            <a:off x="2379600" y="4827600"/>
            <a:ext cx="7700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FF0000"/>
                </a:solidFill>
                <a:latin typeface="Pretendard"/>
                <a:ea typeface="Pretendard"/>
              </a:rPr>
              <a:t>CLK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CustomShape 1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490" name="CustomShape 2"/>
          <p:cNvSpPr/>
          <p:nvPr/>
        </p:nvSpPr>
        <p:spPr>
          <a:xfrm>
            <a:off x="3534840" y="2280600"/>
            <a:ext cx="1609560" cy="1186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Input x 10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(Delay : 3 Sec)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491" name="CustomShape 3"/>
          <p:cNvSpPr/>
          <p:nvPr/>
        </p:nvSpPr>
        <p:spPr>
          <a:xfrm>
            <a:off x="3534840" y="3722400"/>
            <a:ext cx="1609560" cy="1186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Input x 100</a:t>
            </a:r>
            <a:r>
              <a:t/>
            </a:r>
            <a:br/>
            <a:r>
              <a:rPr lang="en-US" sz="16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(Delay : 1 Sec)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492" name="CustomShape 4"/>
          <p:cNvSpPr/>
          <p:nvPr/>
        </p:nvSpPr>
        <p:spPr>
          <a:xfrm>
            <a:off x="6654600" y="2818080"/>
            <a:ext cx="1609560" cy="14911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Input1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+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Input2</a:t>
            </a:r>
            <a:r>
              <a:t/>
            </a:r>
            <a:br/>
            <a:r>
              <a:rPr lang="en-US" sz="16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(Delay : 2 Sec)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493" name="CustomShape 5"/>
          <p:cNvSpPr/>
          <p:nvPr/>
        </p:nvSpPr>
        <p:spPr>
          <a:xfrm>
            <a:off x="5144760" y="2603880"/>
            <a:ext cx="1509480" cy="671040"/>
          </a:xfrm>
          <a:prstGeom prst="bentConnector3">
            <a:avLst>
              <a:gd name="adj1" fmla="val 50000"/>
            </a:avLst>
          </a:prstGeom>
          <a:noFill/>
          <a:ln w="1908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4" name="CustomShape 6"/>
          <p:cNvSpPr/>
          <p:nvPr/>
        </p:nvSpPr>
        <p:spPr>
          <a:xfrm flipV="1">
            <a:off x="5144760" y="3623040"/>
            <a:ext cx="1509480" cy="421920"/>
          </a:xfrm>
          <a:prstGeom prst="bentConnector3">
            <a:avLst>
              <a:gd name="adj1" fmla="val 50000"/>
            </a:avLst>
          </a:prstGeom>
          <a:noFill/>
          <a:ln w="12600">
            <a:solidFill>
              <a:schemeClr val="tx1"/>
            </a:solidFill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1495" name="CustomShape 7"/>
          <p:cNvSpPr/>
          <p:nvPr/>
        </p:nvSpPr>
        <p:spPr>
          <a:xfrm>
            <a:off x="2063520" y="2403720"/>
            <a:ext cx="4863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1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96" name="CustomShape 8"/>
          <p:cNvSpPr/>
          <p:nvPr/>
        </p:nvSpPr>
        <p:spPr>
          <a:xfrm>
            <a:off x="2063520" y="3854160"/>
            <a:ext cx="4863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3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97" name="CustomShape 9"/>
          <p:cNvSpPr/>
          <p:nvPr/>
        </p:nvSpPr>
        <p:spPr>
          <a:xfrm>
            <a:off x="2550600" y="2603880"/>
            <a:ext cx="983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>
                <a:lumMod val="95000"/>
                <a:lumOff val="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8" name="CustomShape 10"/>
          <p:cNvSpPr/>
          <p:nvPr/>
        </p:nvSpPr>
        <p:spPr>
          <a:xfrm flipV="1">
            <a:off x="2550600" y="4044960"/>
            <a:ext cx="983880" cy="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>
                <a:lumMod val="95000"/>
                <a:lumOff val="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9" name="CustomShape 11"/>
          <p:cNvSpPr/>
          <p:nvPr/>
        </p:nvSpPr>
        <p:spPr>
          <a:xfrm>
            <a:off x="8264520" y="3449160"/>
            <a:ext cx="863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>
                <a:lumMod val="95000"/>
                <a:lumOff val="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0" name="CustomShape 12"/>
          <p:cNvSpPr/>
          <p:nvPr/>
        </p:nvSpPr>
        <p:spPr>
          <a:xfrm>
            <a:off x="5280120" y="2203560"/>
            <a:ext cx="4863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0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01" name="CustomShape 13"/>
          <p:cNvSpPr/>
          <p:nvPr/>
        </p:nvSpPr>
        <p:spPr>
          <a:xfrm>
            <a:off x="5280120" y="3993480"/>
            <a:ext cx="7441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0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02" name="CustomShape 14"/>
          <p:cNvSpPr/>
          <p:nvPr/>
        </p:nvSpPr>
        <p:spPr>
          <a:xfrm>
            <a:off x="9176760" y="3223080"/>
            <a:ext cx="5828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0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03" name="CustomShape 15"/>
          <p:cNvSpPr/>
          <p:nvPr/>
        </p:nvSpPr>
        <p:spPr>
          <a:xfrm>
            <a:off x="2430360" y="1845000"/>
            <a:ext cx="5028840" cy="973080"/>
          </a:xfrm>
          <a:prstGeom prst="bentConnector2">
            <a:avLst/>
          </a:prstGeom>
          <a:noFill/>
          <a:ln w="126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4" name="CustomShape 16"/>
          <p:cNvSpPr/>
          <p:nvPr/>
        </p:nvSpPr>
        <p:spPr>
          <a:xfrm>
            <a:off x="2550600" y="1845000"/>
            <a:ext cx="1788840" cy="435600"/>
          </a:xfrm>
          <a:prstGeom prst="bentConnector2">
            <a:avLst/>
          </a:prstGeom>
          <a:noFill/>
          <a:ln w="126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5" name="CustomShape 17"/>
          <p:cNvSpPr/>
          <p:nvPr/>
        </p:nvSpPr>
        <p:spPr>
          <a:xfrm flipV="1">
            <a:off x="2430360" y="4367520"/>
            <a:ext cx="1909080" cy="467640"/>
          </a:xfrm>
          <a:prstGeom prst="bentConnector2">
            <a:avLst/>
          </a:prstGeom>
          <a:noFill/>
          <a:ln w="126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6" name="CustomShape 18"/>
          <p:cNvSpPr/>
          <p:nvPr/>
        </p:nvSpPr>
        <p:spPr>
          <a:xfrm>
            <a:off x="2414160" y="1521720"/>
            <a:ext cx="7700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CLK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07" name="CustomShape 19"/>
          <p:cNvSpPr/>
          <p:nvPr/>
        </p:nvSpPr>
        <p:spPr>
          <a:xfrm>
            <a:off x="2414160" y="4500360"/>
            <a:ext cx="7700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CLK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08" name="CustomShape 20"/>
          <p:cNvSpPr/>
          <p:nvPr/>
        </p:nvSpPr>
        <p:spPr>
          <a:xfrm>
            <a:off x="539640" y="5757480"/>
            <a:ext cx="1689754" cy="706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Time : 1 s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CLK : 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CustomShape 1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510" name="CustomShape 2"/>
          <p:cNvSpPr/>
          <p:nvPr/>
        </p:nvSpPr>
        <p:spPr>
          <a:xfrm>
            <a:off x="3534840" y="2280600"/>
            <a:ext cx="1609560" cy="1186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Input x 10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(Delay : 3 Sec)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511" name="CustomShape 3"/>
          <p:cNvSpPr/>
          <p:nvPr/>
        </p:nvSpPr>
        <p:spPr>
          <a:xfrm>
            <a:off x="3534840" y="3722400"/>
            <a:ext cx="1609560" cy="1186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Input x 100</a:t>
            </a:r>
            <a:r>
              <a:t/>
            </a:r>
            <a:br/>
            <a:r>
              <a:rPr lang="en-US" sz="16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(Delay : 1 Sec)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512" name="CustomShape 4"/>
          <p:cNvSpPr/>
          <p:nvPr/>
        </p:nvSpPr>
        <p:spPr>
          <a:xfrm>
            <a:off x="6654600" y="2818080"/>
            <a:ext cx="1609560" cy="14911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Input1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+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Input2</a:t>
            </a:r>
            <a:r>
              <a:t/>
            </a:r>
            <a:br/>
            <a:r>
              <a:rPr lang="en-US" sz="16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(Delay : 2 Sec)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513" name="CustomShape 5"/>
          <p:cNvSpPr/>
          <p:nvPr/>
        </p:nvSpPr>
        <p:spPr>
          <a:xfrm>
            <a:off x="5144760" y="2603880"/>
            <a:ext cx="1509480" cy="671040"/>
          </a:xfrm>
          <a:prstGeom prst="bentConnector3">
            <a:avLst>
              <a:gd name="adj1" fmla="val 50000"/>
            </a:avLst>
          </a:prstGeom>
          <a:noFill/>
          <a:ln w="1908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4" name="CustomShape 6"/>
          <p:cNvSpPr/>
          <p:nvPr/>
        </p:nvSpPr>
        <p:spPr>
          <a:xfrm flipV="1">
            <a:off x="5144760" y="3623040"/>
            <a:ext cx="1509480" cy="421920"/>
          </a:xfrm>
          <a:prstGeom prst="bentConnector3">
            <a:avLst>
              <a:gd name="adj1" fmla="val 50000"/>
            </a:avLst>
          </a:prstGeom>
          <a:noFill/>
          <a:ln w="12600">
            <a:solidFill>
              <a:schemeClr val="tx1"/>
            </a:solidFill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1515" name="CustomShape 7"/>
          <p:cNvSpPr/>
          <p:nvPr/>
        </p:nvSpPr>
        <p:spPr>
          <a:xfrm>
            <a:off x="2063520" y="2403720"/>
            <a:ext cx="4863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1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16" name="CustomShape 8"/>
          <p:cNvSpPr/>
          <p:nvPr/>
        </p:nvSpPr>
        <p:spPr>
          <a:xfrm>
            <a:off x="2063520" y="3854160"/>
            <a:ext cx="4863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3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17" name="CustomShape 9"/>
          <p:cNvSpPr/>
          <p:nvPr/>
        </p:nvSpPr>
        <p:spPr>
          <a:xfrm>
            <a:off x="2550600" y="2603880"/>
            <a:ext cx="983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>
                <a:lumMod val="95000"/>
                <a:lumOff val="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8" name="CustomShape 10"/>
          <p:cNvSpPr/>
          <p:nvPr/>
        </p:nvSpPr>
        <p:spPr>
          <a:xfrm flipV="1">
            <a:off x="2550600" y="4044960"/>
            <a:ext cx="983880" cy="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>
                <a:lumMod val="95000"/>
                <a:lumOff val="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9" name="CustomShape 11"/>
          <p:cNvSpPr/>
          <p:nvPr/>
        </p:nvSpPr>
        <p:spPr>
          <a:xfrm>
            <a:off x="8264520" y="3449160"/>
            <a:ext cx="863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>
                <a:lumMod val="95000"/>
                <a:lumOff val="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0" name="CustomShape 12"/>
          <p:cNvSpPr/>
          <p:nvPr/>
        </p:nvSpPr>
        <p:spPr>
          <a:xfrm>
            <a:off x="5280120" y="2203560"/>
            <a:ext cx="4863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0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21" name="CustomShape 13"/>
          <p:cNvSpPr/>
          <p:nvPr/>
        </p:nvSpPr>
        <p:spPr>
          <a:xfrm>
            <a:off x="5321520" y="3968640"/>
            <a:ext cx="7441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0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22" name="CustomShape 14"/>
          <p:cNvSpPr/>
          <p:nvPr/>
        </p:nvSpPr>
        <p:spPr>
          <a:xfrm>
            <a:off x="9176760" y="3223080"/>
            <a:ext cx="5828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0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23" name="CustomShape 15"/>
          <p:cNvSpPr/>
          <p:nvPr/>
        </p:nvSpPr>
        <p:spPr>
          <a:xfrm>
            <a:off x="539640" y="5757480"/>
            <a:ext cx="1890720" cy="706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Time : 2 s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CLK :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24" name="CustomShape 16"/>
          <p:cNvSpPr/>
          <p:nvPr/>
        </p:nvSpPr>
        <p:spPr>
          <a:xfrm>
            <a:off x="2430360" y="1845000"/>
            <a:ext cx="5028840" cy="973080"/>
          </a:xfrm>
          <a:prstGeom prst="bentConnector2">
            <a:avLst/>
          </a:prstGeom>
          <a:noFill/>
          <a:ln w="126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5" name="CustomShape 17"/>
          <p:cNvSpPr/>
          <p:nvPr/>
        </p:nvSpPr>
        <p:spPr>
          <a:xfrm>
            <a:off x="2550600" y="1845000"/>
            <a:ext cx="1788840" cy="435600"/>
          </a:xfrm>
          <a:prstGeom prst="bentConnector2">
            <a:avLst/>
          </a:prstGeom>
          <a:noFill/>
          <a:ln w="126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6" name="CustomShape 18"/>
          <p:cNvSpPr/>
          <p:nvPr/>
        </p:nvSpPr>
        <p:spPr>
          <a:xfrm flipV="1">
            <a:off x="2430360" y="4367520"/>
            <a:ext cx="1909080" cy="467640"/>
          </a:xfrm>
          <a:prstGeom prst="bentConnector2">
            <a:avLst/>
          </a:prstGeom>
          <a:noFill/>
          <a:ln w="126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7" name="CustomShape 19"/>
          <p:cNvSpPr/>
          <p:nvPr/>
        </p:nvSpPr>
        <p:spPr>
          <a:xfrm>
            <a:off x="2414160" y="1521720"/>
            <a:ext cx="7700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CLK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28" name="CustomShape 20"/>
          <p:cNvSpPr/>
          <p:nvPr/>
        </p:nvSpPr>
        <p:spPr>
          <a:xfrm>
            <a:off x="2414160" y="4500360"/>
            <a:ext cx="7700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CLK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CustomShape 1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530" name="CustomShape 2"/>
          <p:cNvSpPr/>
          <p:nvPr/>
        </p:nvSpPr>
        <p:spPr>
          <a:xfrm>
            <a:off x="3534840" y="2280600"/>
            <a:ext cx="1609560" cy="1186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Input x 10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(Delay : 3 Sec)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531" name="CustomShape 3"/>
          <p:cNvSpPr/>
          <p:nvPr/>
        </p:nvSpPr>
        <p:spPr>
          <a:xfrm>
            <a:off x="3534840" y="3722400"/>
            <a:ext cx="1609560" cy="1186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Input x 100</a:t>
            </a:r>
            <a:r>
              <a:t/>
            </a:r>
            <a:br/>
            <a:r>
              <a:rPr lang="en-US" sz="16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(Delay : 1 Sec)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532" name="CustomShape 4"/>
          <p:cNvSpPr/>
          <p:nvPr/>
        </p:nvSpPr>
        <p:spPr>
          <a:xfrm>
            <a:off x="6654600" y="2818080"/>
            <a:ext cx="1609560" cy="14911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Input1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+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Input2</a:t>
            </a:r>
            <a:r>
              <a:t/>
            </a:r>
            <a:br/>
            <a:r>
              <a:rPr lang="en-US" sz="16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(Delay : 2 Sec)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533" name="CustomShape 5"/>
          <p:cNvSpPr/>
          <p:nvPr/>
        </p:nvSpPr>
        <p:spPr>
          <a:xfrm>
            <a:off x="5144760" y="2603880"/>
            <a:ext cx="1509480" cy="671040"/>
          </a:xfrm>
          <a:prstGeom prst="bentConnector3">
            <a:avLst>
              <a:gd name="adj1" fmla="val 50000"/>
            </a:avLst>
          </a:prstGeom>
          <a:noFill/>
          <a:ln w="1908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4" name="CustomShape 6"/>
          <p:cNvSpPr/>
          <p:nvPr/>
        </p:nvSpPr>
        <p:spPr>
          <a:xfrm flipV="1">
            <a:off x="5144760" y="3623040"/>
            <a:ext cx="1509480" cy="421920"/>
          </a:xfrm>
          <a:prstGeom prst="bentConnector3">
            <a:avLst>
              <a:gd name="adj1" fmla="val 50000"/>
            </a:avLst>
          </a:prstGeom>
          <a:noFill/>
          <a:ln w="12600">
            <a:solidFill>
              <a:schemeClr val="tx1"/>
            </a:solidFill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1535" name="CustomShape 7"/>
          <p:cNvSpPr/>
          <p:nvPr/>
        </p:nvSpPr>
        <p:spPr>
          <a:xfrm>
            <a:off x="2063520" y="2403720"/>
            <a:ext cx="4863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1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36" name="CustomShape 8"/>
          <p:cNvSpPr/>
          <p:nvPr/>
        </p:nvSpPr>
        <p:spPr>
          <a:xfrm>
            <a:off x="2063520" y="3854160"/>
            <a:ext cx="4863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3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37" name="CustomShape 9"/>
          <p:cNvSpPr/>
          <p:nvPr/>
        </p:nvSpPr>
        <p:spPr>
          <a:xfrm>
            <a:off x="2550600" y="2603880"/>
            <a:ext cx="983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>
                <a:lumMod val="95000"/>
                <a:lumOff val="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8" name="CustomShape 10"/>
          <p:cNvSpPr/>
          <p:nvPr/>
        </p:nvSpPr>
        <p:spPr>
          <a:xfrm flipV="1">
            <a:off x="2550600" y="4044960"/>
            <a:ext cx="983880" cy="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>
                <a:lumMod val="95000"/>
                <a:lumOff val="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9" name="CustomShape 11"/>
          <p:cNvSpPr/>
          <p:nvPr/>
        </p:nvSpPr>
        <p:spPr>
          <a:xfrm>
            <a:off x="8264520" y="3449160"/>
            <a:ext cx="863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>
                <a:lumMod val="95000"/>
                <a:lumOff val="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0" name="CustomShape 12"/>
          <p:cNvSpPr/>
          <p:nvPr/>
        </p:nvSpPr>
        <p:spPr>
          <a:xfrm>
            <a:off x="5280120" y="2203560"/>
            <a:ext cx="48636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10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41" name="CustomShape 13"/>
          <p:cNvSpPr/>
          <p:nvPr/>
        </p:nvSpPr>
        <p:spPr>
          <a:xfrm>
            <a:off x="5280120" y="3993480"/>
            <a:ext cx="7441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300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42" name="CustomShape 14"/>
          <p:cNvSpPr/>
          <p:nvPr/>
        </p:nvSpPr>
        <p:spPr>
          <a:xfrm>
            <a:off x="9176760" y="3223080"/>
            <a:ext cx="5828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0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43" name="CustomShape 15"/>
          <p:cNvSpPr/>
          <p:nvPr/>
        </p:nvSpPr>
        <p:spPr>
          <a:xfrm>
            <a:off x="2430360" y="1845000"/>
            <a:ext cx="5028840" cy="973080"/>
          </a:xfrm>
          <a:prstGeom prst="bentConnector2">
            <a:avLst/>
          </a:prstGeom>
          <a:noFill/>
          <a:ln w="126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4" name="CustomShape 16"/>
          <p:cNvSpPr/>
          <p:nvPr/>
        </p:nvSpPr>
        <p:spPr>
          <a:xfrm>
            <a:off x="2550600" y="1845000"/>
            <a:ext cx="1788840" cy="435600"/>
          </a:xfrm>
          <a:prstGeom prst="bentConnector2">
            <a:avLst/>
          </a:prstGeom>
          <a:noFill/>
          <a:ln w="126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5" name="CustomShape 17"/>
          <p:cNvSpPr/>
          <p:nvPr/>
        </p:nvSpPr>
        <p:spPr>
          <a:xfrm flipV="1">
            <a:off x="2430360" y="4367520"/>
            <a:ext cx="1909080" cy="467640"/>
          </a:xfrm>
          <a:prstGeom prst="bentConnector2">
            <a:avLst/>
          </a:prstGeom>
          <a:noFill/>
          <a:ln w="126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6" name="CustomShape 18"/>
          <p:cNvSpPr/>
          <p:nvPr/>
        </p:nvSpPr>
        <p:spPr>
          <a:xfrm>
            <a:off x="2414160" y="1521720"/>
            <a:ext cx="7700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FF0000"/>
                </a:solidFill>
                <a:latin typeface="Pretendard"/>
                <a:ea typeface="Pretendard"/>
              </a:rPr>
              <a:t>CLK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47" name="CustomShape 19"/>
          <p:cNvSpPr/>
          <p:nvPr/>
        </p:nvSpPr>
        <p:spPr>
          <a:xfrm>
            <a:off x="2414160" y="4500360"/>
            <a:ext cx="7700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FF0000"/>
                </a:solidFill>
                <a:latin typeface="Pretendard"/>
                <a:ea typeface="Pretendard"/>
              </a:rPr>
              <a:t>CLK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48" name="CustomShape 20"/>
          <p:cNvSpPr/>
          <p:nvPr/>
        </p:nvSpPr>
        <p:spPr>
          <a:xfrm>
            <a:off x="539639" y="5757480"/>
            <a:ext cx="1672337" cy="706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Time : 3 s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FF0000"/>
                </a:solidFill>
                <a:latin typeface="Pretendard"/>
                <a:ea typeface="Pretendard"/>
              </a:rPr>
              <a:t>CLK : IN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CustomShape 1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550" name="CustomShape 2"/>
          <p:cNvSpPr/>
          <p:nvPr/>
        </p:nvSpPr>
        <p:spPr>
          <a:xfrm>
            <a:off x="3534840" y="2280600"/>
            <a:ext cx="1609560" cy="1186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Input x 10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(Delay : 3 Sec)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551" name="CustomShape 3"/>
          <p:cNvSpPr/>
          <p:nvPr/>
        </p:nvSpPr>
        <p:spPr>
          <a:xfrm>
            <a:off x="3534840" y="3722400"/>
            <a:ext cx="1609560" cy="1186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Input x 100</a:t>
            </a:r>
            <a:r>
              <a:t/>
            </a:r>
            <a:br/>
            <a:r>
              <a:rPr lang="en-US" sz="16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(Delay : 1 Sec)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552" name="CustomShape 4"/>
          <p:cNvSpPr/>
          <p:nvPr/>
        </p:nvSpPr>
        <p:spPr>
          <a:xfrm>
            <a:off x="6654600" y="2818080"/>
            <a:ext cx="1609560" cy="14911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Input1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+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Input2</a:t>
            </a:r>
            <a:r>
              <a:t/>
            </a:r>
            <a:br/>
            <a:r>
              <a:rPr lang="en-US" sz="16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(Delay : 2 Sec)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553" name="CustomShape 5"/>
          <p:cNvSpPr/>
          <p:nvPr/>
        </p:nvSpPr>
        <p:spPr>
          <a:xfrm>
            <a:off x="5144760" y="2603880"/>
            <a:ext cx="1509480" cy="671040"/>
          </a:xfrm>
          <a:prstGeom prst="bentConnector3">
            <a:avLst>
              <a:gd name="adj1" fmla="val 50000"/>
            </a:avLst>
          </a:prstGeom>
          <a:noFill/>
          <a:ln w="1908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4" name="CustomShape 6"/>
          <p:cNvSpPr/>
          <p:nvPr/>
        </p:nvSpPr>
        <p:spPr>
          <a:xfrm flipV="1">
            <a:off x="5144760" y="3623040"/>
            <a:ext cx="1509480" cy="421920"/>
          </a:xfrm>
          <a:prstGeom prst="bentConnector3">
            <a:avLst>
              <a:gd name="adj1" fmla="val 50000"/>
            </a:avLst>
          </a:prstGeom>
          <a:noFill/>
          <a:ln w="12600">
            <a:solidFill>
              <a:schemeClr val="tx1"/>
            </a:solidFill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1555" name="CustomShape 7"/>
          <p:cNvSpPr/>
          <p:nvPr/>
        </p:nvSpPr>
        <p:spPr>
          <a:xfrm>
            <a:off x="2063520" y="2403720"/>
            <a:ext cx="4863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1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56" name="CustomShape 8"/>
          <p:cNvSpPr/>
          <p:nvPr/>
        </p:nvSpPr>
        <p:spPr>
          <a:xfrm>
            <a:off x="2063520" y="3854160"/>
            <a:ext cx="4863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3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57" name="CustomShape 9"/>
          <p:cNvSpPr/>
          <p:nvPr/>
        </p:nvSpPr>
        <p:spPr>
          <a:xfrm>
            <a:off x="2550600" y="2603880"/>
            <a:ext cx="983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>
                <a:lumMod val="95000"/>
                <a:lumOff val="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8" name="CustomShape 10"/>
          <p:cNvSpPr/>
          <p:nvPr/>
        </p:nvSpPr>
        <p:spPr>
          <a:xfrm flipV="1">
            <a:off x="2550600" y="4044960"/>
            <a:ext cx="983880" cy="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>
                <a:lumMod val="95000"/>
                <a:lumOff val="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9" name="CustomShape 11"/>
          <p:cNvSpPr/>
          <p:nvPr/>
        </p:nvSpPr>
        <p:spPr>
          <a:xfrm>
            <a:off x="8264520" y="3449160"/>
            <a:ext cx="863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>
                <a:lumMod val="95000"/>
                <a:lumOff val="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0" name="CustomShape 12"/>
          <p:cNvSpPr/>
          <p:nvPr/>
        </p:nvSpPr>
        <p:spPr>
          <a:xfrm>
            <a:off x="9176760" y="3223080"/>
            <a:ext cx="5828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0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61" name="CustomShape 13"/>
          <p:cNvSpPr/>
          <p:nvPr/>
        </p:nvSpPr>
        <p:spPr>
          <a:xfrm>
            <a:off x="539640" y="5757480"/>
            <a:ext cx="2238394" cy="706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Time : 4 s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CLK :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62" name="CustomShape 14"/>
          <p:cNvSpPr/>
          <p:nvPr/>
        </p:nvSpPr>
        <p:spPr>
          <a:xfrm>
            <a:off x="5280120" y="2203560"/>
            <a:ext cx="48636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10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63" name="CustomShape 15"/>
          <p:cNvSpPr/>
          <p:nvPr/>
        </p:nvSpPr>
        <p:spPr>
          <a:xfrm>
            <a:off x="5280120" y="3993480"/>
            <a:ext cx="7441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300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64" name="CustomShape 16"/>
          <p:cNvSpPr/>
          <p:nvPr/>
        </p:nvSpPr>
        <p:spPr>
          <a:xfrm>
            <a:off x="2430360" y="1845000"/>
            <a:ext cx="5028840" cy="973080"/>
          </a:xfrm>
          <a:prstGeom prst="bentConnector2">
            <a:avLst/>
          </a:prstGeom>
          <a:noFill/>
          <a:ln w="126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5" name="CustomShape 17"/>
          <p:cNvSpPr/>
          <p:nvPr/>
        </p:nvSpPr>
        <p:spPr>
          <a:xfrm>
            <a:off x="2550600" y="1845000"/>
            <a:ext cx="1788840" cy="435600"/>
          </a:xfrm>
          <a:prstGeom prst="bentConnector2">
            <a:avLst/>
          </a:prstGeom>
          <a:noFill/>
          <a:ln w="126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6" name="CustomShape 18"/>
          <p:cNvSpPr/>
          <p:nvPr/>
        </p:nvSpPr>
        <p:spPr>
          <a:xfrm flipV="1">
            <a:off x="2430360" y="4367520"/>
            <a:ext cx="1909080" cy="467640"/>
          </a:xfrm>
          <a:prstGeom prst="bentConnector2">
            <a:avLst/>
          </a:prstGeom>
          <a:noFill/>
          <a:ln w="126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7" name="CustomShape 19"/>
          <p:cNvSpPr/>
          <p:nvPr/>
        </p:nvSpPr>
        <p:spPr>
          <a:xfrm>
            <a:off x="2414160" y="1521720"/>
            <a:ext cx="7700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CLK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68" name="CustomShape 20"/>
          <p:cNvSpPr/>
          <p:nvPr/>
        </p:nvSpPr>
        <p:spPr>
          <a:xfrm>
            <a:off x="2414160" y="4500360"/>
            <a:ext cx="7700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CLK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CustomShape 1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570" name="CustomShape 2"/>
          <p:cNvSpPr/>
          <p:nvPr/>
        </p:nvSpPr>
        <p:spPr>
          <a:xfrm>
            <a:off x="3534840" y="2280600"/>
            <a:ext cx="1609560" cy="1186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Input x 10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(Delay : 3 Sec)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571" name="CustomShape 3"/>
          <p:cNvSpPr/>
          <p:nvPr/>
        </p:nvSpPr>
        <p:spPr>
          <a:xfrm>
            <a:off x="3534840" y="3722400"/>
            <a:ext cx="1609560" cy="1186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Input x 100</a:t>
            </a:r>
            <a:r>
              <a:t/>
            </a:r>
            <a:br/>
            <a:r>
              <a:rPr lang="en-US" sz="16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(Delay : 1 Sec)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572" name="CustomShape 4"/>
          <p:cNvSpPr/>
          <p:nvPr/>
        </p:nvSpPr>
        <p:spPr>
          <a:xfrm>
            <a:off x="6654600" y="2818080"/>
            <a:ext cx="1609560" cy="14911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Input1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+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Input2</a:t>
            </a:r>
            <a:r>
              <a:t/>
            </a:r>
            <a:br/>
            <a:r>
              <a:rPr lang="en-US" sz="16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(Delay : 2 Sec)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573" name="CustomShape 5"/>
          <p:cNvSpPr/>
          <p:nvPr/>
        </p:nvSpPr>
        <p:spPr>
          <a:xfrm>
            <a:off x="5144760" y="2603880"/>
            <a:ext cx="1509480" cy="671040"/>
          </a:xfrm>
          <a:prstGeom prst="bentConnector3">
            <a:avLst>
              <a:gd name="adj1" fmla="val 50000"/>
            </a:avLst>
          </a:prstGeom>
          <a:noFill/>
          <a:ln w="1908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4" name="CustomShape 6"/>
          <p:cNvSpPr/>
          <p:nvPr/>
        </p:nvSpPr>
        <p:spPr>
          <a:xfrm flipV="1">
            <a:off x="5144760" y="3623040"/>
            <a:ext cx="1509480" cy="421920"/>
          </a:xfrm>
          <a:prstGeom prst="bentConnector3">
            <a:avLst>
              <a:gd name="adj1" fmla="val 50000"/>
            </a:avLst>
          </a:prstGeom>
          <a:noFill/>
          <a:ln w="12600">
            <a:solidFill>
              <a:schemeClr val="tx1"/>
            </a:solidFill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1575" name="CustomShape 7"/>
          <p:cNvSpPr/>
          <p:nvPr/>
        </p:nvSpPr>
        <p:spPr>
          <a:xfrm>
            <a:off x="2063520" y="2403720"/>
            <a:ext cx="4863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1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76" name="CustomShape 8"/>
          <p:cNvSpPr/>
          <p:nvPr/>
        </p:nvSpPr>
        <p:spPr>
          <a:xfrm>
            <a:off x="2063520" y="3854160"/>
            <a:ext cx="4863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3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77" name="CustomShape 9"/>
          <p:cNvSpPr/>
          <p:nvPr/>
        </p:nvSpPr>
        <p:spPr>
          <a:xfrm>
            <a:off x="2550600" y="2603880"/>
            <a:ext cx="983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>
                <a:lumMod val="95000"/>
                <a:lumOff val="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8" name="CustomShape 10"/>
          <p:cNvSpPr/>
          <p:nvPr/>
        </p:nvSpPr>
        <p:spPr>
          <a:xfrm flipV="1">
            <a:off x="2550600" y="4044960"/>
            <a:ext cx="983880" cy="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>
                <a:lumMod val="95000"/>
                <a:lumOff val="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9" name="CustomShape 11"/>
          <p:cNvSpPr/>
          <p:nvPr/>
        </p:nvSpPr>
        <p:spPr>
          <a:xfrm>
            <a:off x="8264520" y="3449160"/>
            <a:ext cx="863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>
                <a:lumMod val="95000"/>
                <a:lumOff val="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0" name="CustomShape 12"/>
          <p:cNvSpPr/>
          <p:nvPr/>
        </p:nvSpPr>
        <p:spPr>
          <a:xfrm>
            <a:off x="9176760" y="3223080"/>
            <a:ext cx="5828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0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81" name="CustomShape 13"/>
          <p:cNvSpPr/>
          <p:nvPr/>
        </p:nvSpPr>
        <p:spPr>
          <a:xfrm>
            <a:off x="539640" y="5757480"/>
            <a:ext cx="2010240" cy="706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Time : 5 s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CLK :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82" name="CustomShape 14"/>
          <p:cNvSpPr/>
          <p:nvPr/>
        </p:nvSpPr>
        <p:spPr>
          <a:xfrm>
            <a:off x="5280120" y="2203560"/>
            <a:ext cx="48636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10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83" name="CustomShape 15"/>
          <p:cNvSpPr/>
          <p:nvPr/>
        </p:nvSpPr>
        <p:spPr>
          <a:xfrm>
            <a:off x="5280120" y="3993480"/>
            <a:ext cx="7441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300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84" name="CustomShape 16"/>
          <p:cNvSpPr/>
          <p:nvPr/>
        </p:nvSpPr>
        <p:spPr>
          <a:xfrm>
            <a:off x="2430360" y="1845000"/>
            <a:ext cx="5028840" cy="973080"/>
          </a:xfrm>
          <a:prstGeom prst="bentConnector2">
            <a:avLst/>
          </a:prstGeom>
          <a:noFill/>
          <a:ln w="126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5" name="CustomShape 17"/>
          <p:cNvSpPr/>
          <p:nvPr/>
        </p:nvSpPr>
        <p:spPr>
          <a:xfrm>
            <a:off x="2550600" y="1845000"/>
            <a:ext cx="1788840" cy="435600"/>
          </a:xfrm>
          <a:prstGeom prst="bentConnector2">
            <a:avLst/>
          </a:prstGeom>
          <a:noFill/>
          <a:ln w="126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6" name="CustomShape 18"/>
          <p:cNvSpPr/>
          <p:nvPr/>
        </p:nvSpPr>
        <p:spPr>
          <a:xfrm flipV="1">
            <a:off x="2430360" y="4367520"/>
            <a:ext cx="1909080" cy="467640"/>
          </a:xfrm>
          <a:prstGeom prst="bentConnector2">
            <a:avLst/>
          </a:prstGeom>
          <a:noFill/>
          <a:ln w="126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7" name="CustomShape 19"/>
          <p:cNvSpPr/>
          <p:nvPr/>
        </p:nvSpPr>
        <p:spPr>
          <a:xfrm>
            <a:off x="2414160" y="1521720"/>
            <a:ext cx="7700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CLK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88" name="CustomShape 20"/>
          <p:cNvSpPr/>
          <p:nvPr/>
        </p:nvSpPr>
        <p:spPr>
          <a:xfrm>
            <a:off x="2414160" y="4500360"/>
            <a:ext cx="7700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CLK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CustomShape 1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590" name="CustomShape 2"/>
          <p:cNvSpPr/>
          <p:nvPr/>
        </p:nvSpPr>
        <p:spPr>
          <a:xfrm>
            <a:off x="3534840" y="2280600"/>
            <a:ext cx="1609560" cy="1186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Input x 10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(Delay : 3 Sec)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591" name="CustomShape 3"/>
          <p:cNvSpPr/>
          <p:nvPr/>
        </p:nvSpPr>
        <p:spPr>
          <a:xfrm>
            <a:off x="3534840" y="3722400"/>
            <a:ext cx="1609560" cy="1186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Input x 100</a:t>
            </a:r>
            <a:r>
              <a:t/>
            </a:r>
            <a:br/>
            <a:r>
              <a:rPr lang="en-US" sz="16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(Delay : 1 Sec)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592" name="CustomShape 4"/>
          <p:cNvSpPr/>
          <p:nvPr/>
        </p:nvSpPr>
        <p:spPr>
          <a:xfrm>
            <a:off x="6654600" y="2818080"/>
            <a:ext cx="1609560" cy="14911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Input1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+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Input2</a:t>
            </a:r>
            <a:r>
              <a:t/>
            </a:r>
            <a:br/>
            <a:r>
              <a:rPr lang="en-US" sz="16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(Delay : 2 Sec)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593" name="CustomShape 5"/>
          <p:cNvSpPr/>
          <p:nvPr/>
        </p:nvSpPr>
        <p:spPr>
          <a:xfrm>
            <a:off x="5144760" y="2603880"/>
            <a:ext cx="1509480" cy="671040"/>
          </a:xfrm>
          <a:prstGeom prst="bentConnector3">
            <a:avLst>
              <a:gd name="adj1" fmla="val 50000"/>
            </a:avLst>
          </a:prstGeom>
          <a:noFill/>
          <a:ln w="1908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4" name="CustomShape 6"/>
          <p:cNvSpPr/>
          <p:nvPr/>
        </p:nvSpPr>
        <p:spPr>
          <a:xfrm flipV="1">
            <a:off x="5144760" y="3623040"/>
            <a:ext cx="1509480" cy="421920"/>
          </a:xfrm>
          <a:prstGeom prst="bentConnector3">
            <a:avLst>
              <a:gd name="adj1" fmla="val 50000"/>
            </a:avLst>
          </a:prstGeom>
          <a:noFill/>
          <a:ln w="12600">
            <a:solidFill>
              <a:schemeClr val="tx1"/>
            </a:solidFill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1595" name="CustomShape 7"/>
          <p:cNvSpPr/>
          <p:nvPr/>
        </p:nvSpPr>
        <p:spPr>
          <a:xfrm>
            <a:off x="2063520" y="2403720"/>
            <a:ext cx="4863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1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96" name="CustomShape 8"/>
          <p:cNvSpPr/>
          <p:nvPr/>
        </p:nvSpPr>
        <p:spPr>
          <a:xfrm>
            <a:off x="2063520" y="3854160"/>
            <a:ext cx="4863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3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97" name="CustomShape 9"/>
          <p:cNvSpPr/>
          <p:nvPr/>
        </p:nvSpPr>
        <p:spPr>
          <a:xfrm>
            <a:off x="2550600" y="2603880"/>
            <a:ext cx="983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>
                <a:lumMod val="95000"/>
                <a:lumOff val="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8" name="CustomShape 10"/>
          <p:cNvSpPr/>
          <p:nvPr/>
        </p:nvSpPr>
        <p:spPr>
          <a:xfrm flipV="1">
            <a:off x="2550600" y="4044960"/>
            <a:ext cx="983880" cy="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>
                <a:lumMod val="95000"/>
                <a:lumOff val="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9" name="CustomShape 11"/>
          <p:cNvSpPr/>
          <p:nvPr/>
        </p:nvSpPr>
        <p:spPr>
          <a:xfrm>
            <a:off x="8264520" y="3449160"/>
            <a:ext cx="863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>
                <a:lumMod val="95000"/>
                <a:lumOff val="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0" name="CustomShape 12"/>
          <p:cNvSpPr/>
          <p:nvPr/>
        </p:nvSpPr>
        <p:spPr>
          <a:xfrm>
            <a:off x="9176760" y="3223080"/>
            <a:ext cx="58284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310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01" name="CustomShape 13"/>
          <p:cNvSpPr/>
          <p:nvPr/>
        </p:nvSpPr>
        <p:spPr>
          <a:xfrm>
            <a:off x="2430360" y="1845000"/>
            <a:ext cx="5028840" cy="973080"/>
          </a:xfrm>
          <a:prstGeom prst="bentConnector2">
            <a:avLst/>
          </a:prstGeom>
          <a:noFill/>
          <a:ln w="126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2" name="CustomShape 14"/>
          <p:cNvSpPr/>
          <p:nvPr/>
        </p:nvSpPr>
        <p:spPr>
          <a:xfrm>
            <a:off x="2550600" y="1845000"/>
            <a:ext cx="1788840" cy="435600"/>
          </a:xfrm>
          <a:prstGeom prst="bentConnector2">
            <a:avLst/>
          </a:prstGeom>
          <a:noFill/>
          <a:ln w="126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3" name="CustomShape 15"/>
          <p:cNvSpPr/>
          <p:nvPr/>
        </p:nvSpPr>
        <p:spPr>
          <a:xfrm flipV="1">
            <a:off x="2430360" y="4367520"/>
            <a:ext cx="1909080" cy="467640"/>
          </a:xfrm>
          <a:prstGeom prst="bentConnector2">
            <a:avLst/>
          </a:prstGeom>
          <a:noFill/>
          <a:ln w="126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4" name="CustomShape 16"/>
          <p:cNvSpPr/>
          <p:nvPr/>
        </p:nvSpPr>
        <p:spPr>
          <a:xfrm>
            <a:off x="2414160" y="1521720"/>
            <a:ext cx="7700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FF0000"/>
                </a:solidFill>
                <a:latin typeface="Pretendard"/>
                <a:ea typeface="Pretendard"/>
              </a:rPr>
              <a:t>CLK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05" name="CustomShape 17"/>
          <p:cNvSpPr/>
          <p:nvPr/>
        </p:nvSpPr>
        <p:spPr>
          <a:xfrm>
            <a:off x="2414160" y="4500360"/>
            <a:ext cx="7700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FF0000"/>
                </a:solidFill>
                <a:latin typeface="Pretendard"/>
                <a:ea typeface="Pretendard"/>
              </a:rPr>
              <a:t>CLK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06" name="CustomShape 18"/>
          <p:cNvSpPr/>
          <p:nvPr/>
        </p:nvSpPr>
        <p:spPr>
          <a:xfrm>
            <a:off x="539640" y="5757480"/>
            <a:ext cx="1654920" cy="706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Time : 6 s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FF0000"/>
                </a:solidFill>
                <a:latin typeface="Pretendard"/>
                <a:ea typeface="Pretendard"/>
              </a:rPr>
              <a:t>CLK : IN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07" name="CustomShape 19"/>
          <p:cNvSpPr/>
          <p:nvPr/>
        </p:nvSpPr>
        <p:spPr>
          <a:xfrm>
            <a:off x="5280120" y="2203560"/>
            <a:ext cx="48636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10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08" name="CustomShape 20"/>
          <p:cNvSpPr/>
          <p:nvPr/>
        </p:nvSpPr>
        <p:spPr>
          <a:xfrm>
            <a:off x="5280120" y="3993480"/>
            <a:ext cx="7441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Pretendard"/>
                <a:ea typeface="Pretendard"/>
              </a:rPr>
              <a:t>300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CustomShape 1"/>
          <p:cNvSpPr/>
          <p:nvPr/>
        </p:nvSpPr>
        <p:spPr>
          <a:xfrm>
            <a:off x="916920" y="2767320"/>
            <a:ext cx="10215360" cy="13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Anyway,,,, CLK is reference signal for CL.</a:t>
            </a:r>
            <a:endParaRPr lang="en-US" sz="4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And also it is periodic signal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610" name="CustomShape 2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CustomShape 1"/>
          <p:cNvSpPr/>
          <p:nvPr/>
        </p:nvSpPr>
        <p:spPr>
          <a:xfrm>
            <a:off x="916920" y="2767320"/>
            <a:ext cx="10215360" cy="13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Anyway,,,, CLK is reference signal for CL.</a:t>
            </a:r>
            <a:endParaRPr lang="en-US" sz="4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And also it is </a:t>
            </a:r>
            <a:r>
              <a:rPr lang="en-US" sz="40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periodic signal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612" name="CustomShape 2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CustomShape 1"/>
          <p:cNvSpPr/>
          <p:nvPr/>
        </p:nvSpPr>
        <p:spPr>
          <a:xfrm>
            <a:off x="1338840" y="3075120"/>
            <a:ext cx="93708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Periodic Pulse signal </a:t>
            </a:r>
            <a:r>
              <a:rPr lang="en-US" sz="40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is used for CLK. 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614" name="CustomShape 2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608760" y="392400"/>
            <a:ext cx="25401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PID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349" name="CustomShape 2"/>
          <p:cNvSpPr/>
          <p:nvPr/>
        </p:nvSpPr>
        <p:spPr>
          <a:xfrm>
            <a:off x="781920" y="1548000"/>
            <a:ext cx="38073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MOTOR_SPEED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350" name="Line 3"/>
          <p:cNvSpPr/>
          <p:nvPr/>
        </p:nvSpPr>
        <p:spPr>
          <a:xfrm>
            <a:off x="1402560" y="3876840"/>
            <a:ext cx="9457560" cy="0"/>
          </a:xfrm>
          <a:prstGeom prst="line">
            <a:avLst/>
          </a:prstGeom>
          <a:ln w="7632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CustomShape 4"/>
          <p:cNvSpPr/>
          <p:nvPr/>
        </p:nvSpPr>
        <p:spPr>
          <a:xfrm rot="5400000">
            <a:off x="4302360" y="1694520"/>
            <a:ext cx="645840" cy="443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5"/>
          <p:cNvSpPr/>
          <p:nvPr/>
        </p:nvSpPr>
        <p:spPr>
          <a:xfrm rot="21266400">
            <a:off x="1701720" y="3318840"/>
            <a:ext cx="1602000" cy="11142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sz="18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라인트레이서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53" name="CustomShape 6"/>
          <p:cNvSpPr/>
          <p:nvPr/>
        </p:nvSpPr>
        <p:spPr>
          <a:xfrm rot="21183600">
            <a:off x="3305880" y="3385440"/>
            <a:ext cx="461160" cy="792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7"/>
          <p:cNvSpPr/>
          <p:nvPr/>
        </p:nvSpPr>
        <p:spPr>
          <a:xfrm rot="412200">
            <a:off x="4761000" y="3375000"/>
            <a:ext cx="1602000" cy="11142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sz="18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라인트레이서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55" name="CustomShape 8"/>
          <p:cNvSpPr/>
          <p:nvPr/>
        </p:nvSpPr>
        <p:spPr>
          <a:xfrm rot="11253000">
            <a:off x="6425280" y="3620160"/>
            <a:ext cx="461160" cy="792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9"/>
          <p:cNvSpPr/>
          <p:nvPr/>
        </p:nvSpPr>
        <p:spPr>
          <a:xfrm rot="21266400">
            <a:off x="7878600" y="3318840"/>
            <a:ext cx="1602000" cy="11142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sz="18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라인트레이서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57" name="CustomShape 10"/>
          <p:cNvSpPr/>
          <p:nvPr/>
        </p:nvSpPr>
        <p:spPr>
          <a:xfrm rot="21183600">
            <a:off x="9482400" y="3385440"/>
            <a:ext cx="461160" cy="792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CustomShape 1"/>
          <p:cNvSpPr/>
          <p:nvPr/>
        </p:nvSpPr>
        <p:spPr>
          <a:xfrm>
            <a:off x="1282680" y="4542840"/>
            <a:ext cx="93708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Periodic Pulse signal </a:t>
            </a:r>
            <a:r>
              <a:rPr lang="en-US" sz="40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is used for CLK. 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616" name="CustomShape 2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  <p:pic>
        <p:nvPicPr>
          <p:cNvPr id="1617" name="Picture 2"/>
          <p:cNvPicPr/>
          <p:nvPr/>
        </p:nvPicPr>
        <p:blipFill>
          <a:blip r:embed="rId2"/>
          <a:stretch/>
        </p:blipFill>
        <p:spPr>
          <a:xfrm>
            <a:off x="2612520" y="2097360"/>
            <a:ext cx="6824160" cy="2153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CustomShape 1"/>
          <p:cNvSpPr/>
          <p:nvPr/>
        </p:nvSpPr>
        <p:spPr>
          <a:xfrm>
            <a:off x="4775040" y="3075120"/>
            <a:ext cx="24991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Periodic?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619" name="CustomShape 2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CustomShape 1"/>
          <p:cNvSpPr/>
          <p:nvPr/>
        </p:nvSpPr>
        <p:spPr>
          <a:xfrm>
            <a:off x="5482800" y="3075120"/>
            <a:ext cx="10832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Hz?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621" name="CustomShape 2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CustomShape 1"/>
          <p:cNvSpPr/>
          <p:nvPr/>
        </p:nvSpPr>
        <p:spPr>
          <a:xfrm>
            <a:off x="4493880" y="3075120"/>
            <a:ext cx="30614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Frequency?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623" name="CustomShape 2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24" name="Formula 1"/>
              <p:cNvSpPr txBox="1"/>
              <p:nvPr/>
            </p:nvSpPr>
            <p:spPr>
              <a:xfrm>
                <a:off x="2855160" y="2714760"/>
                <a:ext cx="6338160" cy="1427760"/>
              </a:xfrm>
              <a:prstGeom prst="rect">
                <a:avLst/>
              </a:prstGeom>
            </p:spPr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𝒇𝒓𝒆𝒒𝒖𝒆𝒏𝒄𝒚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𝑻𝒊𝒎𝒆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𝒑𝒆𝒓𝒊𝒐𝒅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p:sp>
        <p:nvSpPr>
          <p:cNvPr id="1625" name="CustomShape 2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CustomShape 1"/>
          <p:cNvSpPr/>
          <p:nvPr/>
        </p:nvSpPr>
        <p:spPr>
          <a:xfrm>
            <a:off x="5213520" y="3075120"/>
            <a:ext cx="16214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Time!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627" name="CustomShape 2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CustomShape 1"/>
          <p:cNvSpPr/>
          <p:nvPr/>
        </p:nvSpPr>
        <p:spPr>
          <a:xfrm>
            <a:off x="1852560" y="2767320"/>
            <a:ext cx="8343720" cy="13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If we know the frequency of CLK,</a:t>
            </a:r>
            <a:endParaRPr lang="en-US" sz="4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We can know the </a:t>
            </a:r>
            <a:r>
              <a:rPr lang="en-US" sz="40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time of a cycle</a:t>
            </a: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!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629" name="CustomShape 2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CustomShape 1"/>
          <p:cNvSpPr/>
          <p:nvPr/>
        </p:nvSpPr>
        <p:spPr>
          <a:xfrm>
            <a:off x="4612680" y="3075120"/>
            <a:ext cx="28238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It means,,,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631" name="CustomShape 2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CustomShape 1"/>
          <p:cNvSpPr/>
          <p:nvPr/>
        </p:nvSpPr>
        <p:spPr>
          <a:xfrm>
            <a:off x="3395880" y="2674080"/>
            <a:ext cx="5580720" cy="13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If we count CLK,</a:t>
            </a:r>
            <a:endParaRPr lang="en-US" sz="4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We can calculate time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633" name="CustomShape 2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CustomShape 1"/>
          <p:cNvSpPr/>
          <p:nvPr/>
        </p:nvSpPr>
        <p:spPr>
          <a:xfrm>
            <a:off x="3914640" y="3075120"/>
            <a:ext cx="42195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Return to TIMER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635" name="CustomShape 2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278360" y="1612440"/>
            <a:ext cx="1063440" cy="645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2"/>
          <p:cNvSpPr/>
          <p:nvPr/>
        </p:nvSpPr>
        <p:spPr>
          <a:xfrm>
            <a:off x="2688120" y="1612440"/>
            <a:ext cx="7502760" cy="645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3"/>
          <p:cNvSpPr/>
          <p:nvPr/>
        </p:nvSpPr>
        <p:spPr>
          <a:xfrm>
            <a:off x="1289160" y="1566720"/>
            <a:ext cx="11127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FFFFFF"/>
                </a:solidFill>
                <a:latin typeface="Pretendard"/>
                <a:ea typeface="Pretendard"/>
              </a:rPr>
              <a:t>01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86" name="CustomShape 4"/>
          <p:cNvSpPr/>
          <p:nvPr/>
        </p:nvSpPr>
        <p:spPr>
          <a:xfrm>
            <a:off x="2945160" y="1617840"/>
            <a:ext cx="15584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51">
                <a:solidFill>
                  <a:srgbClr val="FFFFFF"/>
                </a:solidFill>
                <a:latin typeface="Pretendard ExtraBold"/>
                <a:ea typeface="Pretendard ExtraBold"/>
              </a:rPr>
              <a:t>FSM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87" name="CustomShape 5"/>
          <p:cNvSpPr/>
          <p:nvPr/>
        </p:nvSpPr>
        <p:spPr>
          <a:xfrm>
            <a:off x="1278360" y="2367000"/>
            <a:ext cx="1063440" cy="645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8" name="CustomShape 6"/>
          <p:cNvSpPr/>
          <p:nvPr/>
        </p:nvSpPr>
        <p:spPr>
          <a:xfrm>
            <a:off x="2688120" y="2367000"/>
            <a:ext cx="7502760" cy="645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9" name="CustomShape 7"/>
          <p:cNvSpPr/>
          <p:nvPr/>
        </p:nvSpPr>
        <p:spPr>
          <a:xfrm>
            <a:off x="1289160" y="2354040"/>
            <a:ext cx="10526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FFFFFF"/>
                </a:solidFill>
                <a:latin typeface="Pretendard"/>
                <a:ea typeface="Pretendard"/>
              </a:rPr>
              <a:t>02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90" name="CustomShape 8"/>
          <p:cNvSpPr/>
          <p:nvPr/>
        </p:nvSpPr>
        <p:spPr>
          <a:xfrm>
            <a:off x="2945160" y="2359440"/>
            <a:ext cx="18939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51">
                <a:solidFill>
                  <a:srgbClr val="FFFFFF"/>
                </a:solidFill>
                <a:latin typeface="Pretendard ExtraBold"/>
                <a:ea typeface="Pretendard ExtraBold"/>
              </a:rPr>
              <a:t>PID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91" name="CustomShape 9"/>
          <p:cNvSpPr/>
          <p:nvPr/>
        </p:nvSpPr>
        <p:spPr>
          <a:xfrm>
            <a:off x="1278360" y="3121200"/>
            <a:ext cx="1063440" cy="6458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10"/>
          <p:cNvSpPr/>
          <p:nvPr/>
        </p:nvSpPr>
        <p:spPr>
          <a:xfrm>
            <a:off x="2688120" y="3121200"/>
            <a:ext cx="7502760" cy="6458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CustomShape 11"/>
          <p:cNvSpPr/>
          <p:nvPr/>
        </p:nvSpPr>
        <p:spPr>
          <a:xfrm>
            <a:off x="2945160" y="3139560"/>
            <a:ext cx="17643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51">
                <a:solidFill>
                  <a:srgbClr val="FFFFFF"/>
                </a:solidFill>
                <a:latin typeface="Pretendard ExtraBold"/>
                <a:ea typeface="Pretendard ExtraBold"/>
              </a:rPr>
              <a:t>MCU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94" name="CustomShape 12"/>
          <p:cNvSpPr/>
          <p:nvPr/>
        </p:nvSpPr>
        <p:spPr>
          <a:xfrm>
            <a:off x="1289160" y="3909600"/>
            <a:ext cx="1063440" cy="645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CustomShape 13"/>
          <p:cNvSpPr/>
          <p:nvPr/>
        </p:nvSpPr>
        <p:spPr>
          <a:xfrm>
            <a:off x="2698920" y="3909600"/>
            <a:ext cx="7502760" cy="645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14"/>
          <p:cNvSpPr/>
          <p:nvPr/>
        </p:nvSpPr>
        <p:spPr>
          <a:xfrm>
            <a:off x="2955960" y="3915000"/>
            <a:ext cx="32029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51">
                <a:solidFill>
                  <a:srgbClr val="FFFFFF"/>
                </a:solidFill>
                <a:latin typeface="Pretendard ExtraBold"/>
                <a:ea typeface="Pretendard ExtraBold"/>
              </a:rPr>
              <a:t>GPIO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97" name="CustomShape 15"/>
          <p:cNvSpPr/>
          <p:nvPr/>
        </p:nvSpPr>
        <p:spPr>
          <a:xfrm>
            <a:off x="1289160" y="4663800"/>
            <a:ext cx="1063440" cy="645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8" name="CustomShape 16"/>
          <p:cNvSpPr/>
          <p:nvPr/>
        </p:nvSpPr>
        <p:spPr>
          <a:xfrm>
            <a:off x="2698920" y="4663800"/>
            <a:ext cx="7502760" cy="645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9" name="CustomShape 17"/>
          <p:cNvSpPr/>
          <p:nvPr/>
        </p:nvSpPr>
        <p:spPr>
          <a:xfrm>
            <a:off x="1348200" y="4659480"/>
            <a:ext cx="10044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FFFFFF"/>
                </a:solidFill>
                <a:latin typeface="Pretendard"/>
                <a:ea typeface="Pretendard"/>
              </a:rPr>
              <a:t>05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00" name="CustomShape 18"/>
          <p:cNvSpPr/>
          <p:nvPr/>
        </p:nvSpPr>
        <p:spPr>
          <a:xfrm>
            <a:off x="2955960" y="4673880"/>
            <a:ext cx="2624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51">
                <a:solidFill>
                  <a:srgbClr val="FFFFFF"/>
                </a:solidFill>
                <a:latin typeface="Pretendard ExtraBold"/>
                <a:ea typeface="Pretendard ExtraBold"/>
              </a:rPr>
              <a:t>ADC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01" name="CustomShape 19"/>
          <p:cNvSpPr/>
          <p:nvPr/>
        </p:nvSpPr>
        <p:spPr>
          <a:xfrm>
            <a:off x="1244520" y="565200"/>
            <a:ext cx="121140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sz="4400" b="1" strike="noStrike" spc="-1">
                <a:solidFill>
                  <a:srgbClr val="595959"/>
                </a:solidFill>
                <a:latin typeface="Pretendard"/>
                <a:ea typeface="Pretendard"/>
              </a:rPr>
              <a:t>목차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02" name="CustomShape 20"/>
          <p:cNvSpPr/>
          <p:nvPr/>
        </p:nvSpPr>
        <p:spPr>
          <a:xfrm>
            <a:off x="1294560" y="3086640"/>
            <a:ext cx="10526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FFFFFF"/>
                </a:solidFill>
                <a:latin typeface="Pretendard"/>
                <a:ea typeface="Pretendard"/>
              </a:rPr>
              <a:t>03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03" name="CustomShape 21"/>
          <p:cNvSpPr/>
          <p:nvPr/>
        </p:nvSpPr>
        <p:spPr>
          <a:xfrm>
            <a:off x="1289160" y="3853800"/>
            <a:ext cx="10526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FFFFFF"/>
                </a:solidFill>
                <a:latin typeface="Pretendard"/>
                <a:ea typeface="Pretendard"/>
              </a:rPr>
              <a:t>04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608760" y="392400"/>
            <a:ext cx="25401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PID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359" name="CustomShape 2"/>
          <p:cNvSpPr/>
          <p:nvPr/>
        </p:nvSpPr>
        <p:spPr>
          <a:xfrm>
            <a:off x="2033280" y="3075120"/>
            <a:ext cx="81255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Is there not any better solution?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CustomShape 1"/>
          <p:cNvSpPr/>
          <p:nvPr/>
        </p:nvSpPr>
        <p:spPr>
          <a:xfrm>
            <a:off x="1619280" y="3075120"/>
            <a:ext cx="88099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TIMER counts number of CLK input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637" name="CustomShape 2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CustomShape 1"/>
          <p:cNvSpPr/>
          <p:nvPr/>
        </p:nvSpPr>
        <p:spPr>
          <a:xfrm>
            <a:off x="2640240" y="2767320"/>
            <a:ext cx="6767640" cy="13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And, it generates Interrupt</a:t>
            </a:r>
            <a:endParaRPr lang="en-US" sz="4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at the right time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639" name="CustomShape 2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CustomShape 1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  <p:pic>
        <p:nvPicPr>
          <p:cNvPr id="1641" name="Picture 2"/>
          <p:cNvPicPr/>
          <p:nvPr/>
        </p:nvPicPr>
        <p:blipFill>
          <a:blip r:embed="rId2"/>
          <a:stretch/>
        </p:blipFill>
        <p:spPr>
          <a:xfrm>
            <a:off x="513360" y="1738440"/>
            <a:ext cx="5413680" cy="4060440"/>
          </a:xfrm>
          <a:prstGeom prst="rect">
            <a:avLst/>
          </a:prstGeom>
          <a:ln>
            <a:noFill/>
          </a:ln>
        </p:spPr>
      </p:pic>
      <p:sp>
        <p:nvSpPr>
          <p:cNvPr id="1642" name="CustomShape 2"/>
          <p:cNvSpPr/>
          <p:nvPr/>
        </p:nvSpPr>
        <p:spPr>
          <a:xfrm>
            <a:off x="1764720" y="2354040"/>
            <a:ext cx="2534400" cy="2341800"/>
          </a:xfrm>
          <a:prstGeom prst="ellipse">
            <a:avLst/>
          </a:prstGeom>
          <a:noFill/>
          <a:ln w="572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3" name="CustomShape 3"/>
          <p:cNvSpPr/>
          <p:nvPr/>
        </p:nvSpPr>
        <p:spPr>
          <a:xfrm>
            <a:off x="7215120" y="3061080"/>
            <a:ext cx="33937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It makes CLK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CustomShape 1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  <p:pic>
        <p:nvPicPr>
          <p:cNvPr id="1645" name="Picture 2"/>
          <p:cNvPicPr/>
          <p:nvPr/>
        </p:nvPicPr>
        <p:blipFill>
          <a:blip r:embed="rId2"/>
          <a:stretch/>
        </p:blipFill>
        <p:spPr>
          <a:xfrm>
            <a:off x="513360" y="1738440"/>
            <a:ext cx="5413680" cy="4060440"/>
          </a:xfrm>
          <a:prstGeom prst="rect">
            <a:avLst/>
          </a:prstGeom>
          <a:ln>
            <a:noFill/>
          </a:ln>
        </p:spPr>
      </p:pic>
      <p:sp>
        <p:nvSpPr>
          <p:cNvPr id="1646" name="CustomShape 2"/>
          <p:cNvSpPr/>
          <p:nvPr/>
        </p:nvSpPr>
        <p:spPr>
          <a:xfrm>
            <a:off x="1764720" y="2354040"/>
            <a:ext cx="2534400" cy="2341800"/>
          </a:xfrm>
          <a:prstGeom prst="ellipse">
            <a:avLst/>
          </a:prstGeom>
          <a:noFill/>
          <a:ln w="572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7" name="CustomShape 3"/>
          <p:cNvSpPr/>
          <p:nvPr/>
        </p:nvSpPr>
        <p:spPr>
          <a:xfrm>
            <a:off x="6734160" y="3054960"/>
            <a:ext cx="42897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We call it Crystal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CustomShape 1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  <p:pic>
        <p:nvPicPr>
          <p:cNvPr id="1649" name="Picture 2"/>
          <p:cNvPicPr/>
          <p:nvPr/>
        </p:nvPicPr>
        <p:blipFill>
          <a:blip r:embed="rId2"/>
          <a:stretch/>
        </p:blipFill>
        <p:spPr>
          <a:xfrm>
            <a:off x="513360" y="1738440"/>
            <a:ext cx="5413680" cy="4060440"/>
          </a:xfrm>
          <a:prstGeom prst="rect">
            <a:avLst/>
          </a:prstGeom>
          <a:ln>
            <a:noFill/>
          </a:ln>
        </p:spPr>
      </p:pic>
      <p:sp>
        <p:nvSpPr>
          <p:cNvPr id="1650" name="CustomShape 2"/>
          <p:cNvSpPr/>
          <p:nvPr/>
        </p:nvSpPr>
        <p:spPr>
          <a:xfrm>
            <a:off x="1764720" y="2354040"/>
            <a:ext cx="2534400" cy="2341800"/>
          </a:xfrm>
          <a:prstGeom prst="ellipse">
            <a:avLst/>
          </a:prstGeom>
          <a:noFill/>
          <a:ln w="572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1" name="CustomShape 3"/>
          <p:cNvSpPr/>
          <p:nvPr/>
        </p:nvSpPr>
        <p:spPr>
          <a:xfrm>
            <a:off x="6557400" y="2775240"/>
            <a:ext cx="4660200" cy="13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Our crystal makes</a:t>
            </a:r>
            <a:endParaRPr lang="en-US" sz="4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16MHz Signal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CustomShape 1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  <p:pic>
        <p:nvPicPr>
          <p:cNvPr id="1709" name="Picture 2"/>
          <p:cNvPicPr/>
          <p:nvPr/>
        </p:nvPicPr>
        <p:blipFill>
          <a:blip r:embed="rId2"/>
          <a:stretch/>
        </p:blipFill>
        <p:spPr>
          <a:xfrm>
            <a:off x="513360" y="1738440"/>
            <a:ext cx="5413680" cy="4060440"/>
          </a:xfrm>
          <a:prstGeom prst="rect">
            <a:avLst/>
          </a:prstGeom>
          <a:ln>
            <a:noFill/>
          </a:ln>
        </p:spPr>
      </p:pic>
      <p:sp>
        <p:nvSpPr>
          <p:cNvPr id="1710" name="CustomShape 2"/>
          <p:cNvSpPr/>
          <p:nvPr/>
        </p:nvSpPr>
        <p:spPr>
          <a:xfrm>
            <a:off x="1764720" y="2354040"/>
            <a:ext cx="2534400" cy="2341800"/>
          </a:xfrm>
          <a:prstGeom prst="ellipse">
            <a:avLst/>
          </a:prstGeom>
          <a:noFill/>
          <a:ln w="572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1" name="CustomShape 3"/>
          <p:cNvSpPr/>
          <p:nvPr/>
        </p:nvSpPr>
        <p:spPr>
          <a:xfrm>
            <a:off x="7501323" y="2775240"/>
            <a:ext cx="2771634" cy="13219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515151"/>
                </a:solidFill>
                <a:latin typeface="맑은 고딕"/>
                <a:ea typeface="맑은 고딕"/>
              </a:rPr>
              <a:t>1 Period </a:t>
            </a:r>
            <a:r>
              <a:rPr lang="en-US" sz="4000" b="1" strike="noStrike" spc="-1" dirty="0" smtClean="0">
                <a:solidFill>
                  <a:srgbClr val="515151"/>
                </a:solidFill>
                <a:latin typeface="맑은 고딕"/>
                <a:ea typeface="맑은 고딕"/>
              </a:rPr>
              <a:t>=</a:t>
            </a:r>
          </a:p>
          <a:p>
            <a:pPr algn="ctr">
              <a:lnSpc>
                <a:spcPct val="100000"/>
              </a:lnSpc>
            </a:pPr>
            <a:r>
              <a:rPr lang="en-US" altLang="ko-KR" sz="4000" b="1" strike="noStrike" spc="-1" dirty="0" smtClean="0">
                <a:solidFill>
                  <a:srgbClr val="515151"/>
                </a:solidFill>
                <a:latin typeface="맑은 고딕"/>
                <a:ea typeface="맑은 고딕"/>
              </a:rPr>
              <a:t>62.5</a:t>
            </a:r>
            <a:r>
              <a:rPr lang="en-US" altLang="ko-KR" sz="4000" b="1" spc="-1" dirty="0" smtClean="0">
                <a:solidFill>
                  <a:srgbClr val="515151"/>
                </a:solidFill>
                <a:latin typeface="맑은 고딕"/>
                <a:ea typeface="맑은 고딕"/>
              </a:rPr>
              <a:t>nSec</a:t>
            </a:r>
            <a:endParaRPr lang="en-US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394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CustomShape 1"/>
          <p:cNvSpPr/>
          <p:nvPr/>
        </p:nvSpPr>
        <p:spPr>
          <a:xfrm>
            <a:off x="4721400" y="3075120"/>
            <a:ext cx="26056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Anyway,,,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661" name="CustomShape 2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CustomShape 1"/>
          <p:cNvSpPr/>
          <p:nvPr/>
        </p:nvSpPr>
        <p:spPr>
          <a:xfrm>
            <a:off x="3821040" y="3075120"/>
            <a:ext cx="44071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Return to TIMER!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663" name="CustomShape 2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DAE76">
                <a:alpha val="90196"/>
              </a:srgbClr>
            </a:gs>
            <a:gs pos="100000">
              <a:srgbClr val="FA9694">
                <a:alpha val="8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CustomShape 1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665" name="CustomShape 2"/>
          <p:cNvSpPr/>
          <p:nvPr/>
        </p:nvSpPr>
        <p:spPr>
          <a:xfrm>
            <a:off x="968760" y="1806480"/>
            <a:ext cx="6302160" cy="557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TIMER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- </a:t>
            </a:r>
            <a:r>
              <a:rPr lang="en-US" sz="2200" b="1" strike="noStrike" spc="-1">
                <a:latin typeface="맑은 고딕"/>
                <a:ea typeface="맑은 고딕"/>
              </a:rPr>
              <a:t>MCU</a:t>
            </a:r>
            <a:r>
              <a:rPr lang="ko-KR" sz="2200" b="1" strike="noStrike" spc="-1">
                <a:latin typeface="맑은 고딕"/>
                <a:ea typeface="맑은 고딕"/>
              </a:rPr>
              <a:t>내부 클럭을 세는 장치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>
                <a:latin typeface="맑은 고딕"/>
                <a:ea typeface="맑은 고딕"/>
              </a:rPr>
              <a:t>- </a:t>
            </a:r>
            <a:r>
              <a:rPr lang="ko-KR" sz="2200" b="1" strike="noStrike" spc="-1">
                <a:latin typeface="맑은 고딕"/>
                <a:ea typeface="맑은 고딕"/>
              </a:rPr>
              <a:t>내부 클럭을 세어 일정 시간 동안 펄스를 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>
                <a:latin typeface="맑은 고딕"/>
                <a:ea typeface="맑은 고딕"/>
              </a:rPr>
              <a:t>  </a:t>
            </a:r>
            <a:r>
              <a:rPr lang="ko-KR" sz="2200" b="1" strike="noStrike" spc="-1">
                <a:latin typeface="맑은 고딕"/>
                <a:ea typeface="맑은 고딕"/>
              </a:rPr>
              <a:t>만들어내거나 일정 시간 뒤에 인터럽트 발생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>
                <a:latin typeface="맑은 고딕"/>
                <a:ea typeface="맑은 고딕"/>
              </a:rPr>
              <a:t>- </a:t>
            </a:r>
            <a:r>
              <a:rPr lang="ko-KR" sz="2200" b="1" strike="noStrike" spc="-1">
                <a:latin typeface="맑은 고딕"/>
                <a:ea typeface="맑은 고딕"/>
              </a:rPr>
              <a:t>즉</a:t>
            </a:r>
            <a:r>
              <a:rPr lang="en-US" sz="2200" b="1" strike="noStrike" spc="-1">
                <a:latin typeface="맑은 고딕"/>
                <a:ea typeface="맑은 고딕"/>
              </a:rPr>
              <a:t>, </a:t>
            </a:r>
            <a:r>
              <a:rPr lang="ko-KR" sz="2200" b="1" strike="noStrike" spc="-1">
                <a:latin typeface="맑은 고딕"/>
                <a:ea typeface="맑은 고딕"/>
              </a:rPr>
              <a:t>일정 주기마다 원하는 행위 수행 가능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>
                <a:latin typeface="맑은 고딕"/>
                <a:ea typeface="맑은 고딕"/>
              </a:rPr>
              <a:t>- 328</a:t>
            </a:r>
            <a:r>
              <a:rPr lang="ko-KR" sz="2200" b="1" strike="noStrike" spc="-1">
                <a:latin typeface="맑은 고딕"/>
                <a:ea typeface="맑은 고딕"/>
              </a:rPr>
              <a:t>에는 </a:t>
            </a:r>
            <a:r>
              <a:rPr lang="en-US" sz="2200" b="1" strike="noStrike" spc="-1">
                <a:latin typeface="맑은 고딕"/>
                <a:ea typeface="맑은 고딕"/>
              </a:rPr>
              <a:t>8bit TIM</a:t>
            </a:r>
            <a:r>
              <a:rPr lang="ko-KR" sz="2200" b="1" strike="noStrike" spc="-1">
                <a:latin typeface="맑은 고딕"/>
                <a:ea typeface="맑은 고딕"/>
              </a:rPr>
              <a:t>와 </a:t>
            </a:r>
            <a:r>
              <a:rPr lang="en-US" sz="2200" b="1" strike="noStrike" spc="-1">
                <a:latin typeface="맑은 고딕"/>
                <a:ea typeface="맑은 고딕"/>
              </a:rPr>
              <a:t>16bit TIM</a:t>
            </a:r>
            <a:r>
              <a:rPr lang="ko-KR" sz="2200" b="1" strike="noStrike" spc="-1">
                <a:latin typeface="맑은 고딕"/>
                <a:ea typeface="맑은 고딕"/>
              </a:rPr>
              <a:t>가 있음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>
                <a:latin typeface="맑은 고딕"/>
                <a:ea typeface="맑은 고딕"/>
              </a:rPr>
              <a:t>- </a:t>
            </a:r>
            <a:r>
              <a:rPr lang="ko-KR" sz="2200" b="1" strike="noStrike" spc="-1">
                <a:latin typeface="맑은 고딕"/>
                <a:ea typeface="맑은 고딕"/>
              </a:rPr>
              <a:t>이번 실습에는 </a:t>
            </a:r>
            <a:r>
              <a:rPr lang="en-US" sz="2200" b="1" strike="noStrike" spc="-1">
                <a:latin typeface="맑은 고딕"/>
                <a:ea typeface="맑은 고딕"/>
              </a:rPr>
              <a:t>8bit TIM </a:t>
            </a:r>
            <a:r>
              <a:rPr lang="ko-KR" sz="2200" b="1" strike="noStrike" spc="-1">
                <a:latin typeface="맑은 고딕"/>
                <a:ea typeface="맑은 고딕"/>
              </a:rPr>
              <a:t>사용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200" b="0" strike="noStrike" spc="-1">
              <a:latin typeface="Arial"/>
            </a:endParaRPr>
          </a:p>
        </p:txBody>
      </p:sp>
      <p:pic>
        <p:nvPicPr>
          <p:cNvPr id="1666" name="그림 1"/>
          <p:cNvPicPr/>
          <p:nvPr/>
        </p:nvPicPr>
        <p:blipFill>
          <a:blip r:embed="rId2"/>
          <a:stretch/>
        </p:blipFill>
        <p:spPr>
          <a:xfrm>
            <a:off x="7004520" y="1393920"/>
            <a:ext cx="4562640" cy="5157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CustomShape 1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668" name="CustomShape 2"/>
          <p:cNvSpPr/>
          <p:nvPr/>
        </p:nvSpPr>
        <p:spPr>
          <a:xfrm>
            <a:off x="968760" y="1806480"/>
            <a:ext cx="6302160" cy="557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TIMER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- </a:t>
            </a:r>
            <a:r>
              <a:rPr lang="en-US" sz="2200" b="1" strike="noStrike" spc="-1">
                <a:latin typeface="맑은 고딕"/>
                <a:ea typeface="맑은 고딕"/>
              </a:rPr>
              <a:t>MCU</a:t>
            </a:r>
            <a:r>
              <a:rPr lang="ko-KR" sz="2200" b="1" strike="noStrike" spc="-1">
                <a:latin typeface="맑은 고딕"/>
                <a:ea typeface="맑은 고딕"/>
              </a:rPr>
              <a:t>내부 </a:t>
            </a:r>
            <a:r>
              <a:rPr lang="ko-KR" sz="22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클럭</a:t>
            </a:r>
            <a:r>
              <a:rPr lang="ko-KR" sz="2200" b="1" strike="noStrike" spc="-1">
                <a:latin typeface="맑은 고딕"/>
                <a:ea typeface="맑은 고딕"/>
              </a:rPr>
              <a:t>을 세는 장치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>
                <a:latin typeface="맑은 고딕"/>
                <a:ea typeface="맑은 고딕"/>
              </a:rPr>
              <a:t>- </a:t>
            </a:r>
            <a:r>
              <a:rPr lang="ko-KR" sz="2200" b="1" strike="noStrike" spc="-1">
                <a:latin typeface="맑은 고딕"/>
                <a:ea typeface="맑은 고딕"/>
              </a:rPr>
              <a:t>내부 클럭을 세어 일정 시간 동안 펄스를 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>
                <a:latin typeface="맑은 고딕"/>
                <a:ea typeface="맑은 고딕"/>
              </a:rPr>
              <a:t>  </a:t>
            </a:r>
            <a:r>
              <a:rPr lang="ko-KR" sz="2200" b="1" strike="noStrike" spc="-1">
                <a:latin typeface="맑은 고딕"/>
                <a:ea typeface="맑은 고딕"/>
              </a:rPr>
              <a:t>만들어내거나 일정 시간 뒤에 인터럽트 발생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>
                <a:latin typeface="맑은 고딕"/>
                <a:ea typeface="맑은 고딕"/>
              </a:rPr>
              <a:t>- </a:t>
            </a:r>
            <a:r>
              <a:rPr lang="ko-KR" sz="2200" b="1" strike="noStrike" spc="-1">
                <a:latin typeface="맑은 고딕"/>
                <a:ea typeface="맑은 고딕"/>
              </a:rPr>
              <a:t>즉</a:t>
            </a:r>
            <a:r>
              <a:rPr lang="en-US" sz="2200" b="1" strike="noStrike" spc="-1">
                <a:latin typeface="맑은 고딕"/>
                <a:ea typeface="맑은 고딕"/>
              </a:rPr>
              <a:t>, </a:t>
            </a:r>
            <a:r>
              <a:rPr lang="ko-KR" sz="2200" b="1" strike="noStrike" spc="-1">
                <a:latin typeface="맑은 고딕"/>
                <a:ea typeface="맑은 고딕"/>
              </a:rPr>
              <a:t>일정 주기마다 원하는 행위 수행 가능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>
                <a:latin typeface="맑은 고딕"/>
                <a:ea typeface="맑은 고딕"/>
              </a:rPr>
              <a:t>- 328</a:t>
            </a:r>
            <a:r>
              <a:rPr lang="ko-KR" sz="2200" b="1" strike="noStrike" spc="-1">
                <a:latin typeface="맑은 고딕"/>
                <a:ea typeface="맑은 고딕"/>
              </a:rPr>
              <a:t>에는 </a:t>
            </a:r>
            <a:r>
              <a:rPr lang="en-US" sz="2200" b="1" strike="noStrike" spc="-1">
                <a:latin typeface="맑은 고딕"/>
                <a:ea typeface="맑은 고딕"/>
              </a:rPr>
              <a:t>8bit TIM</a:t>
            </a:r>
            <a:r>
              <a:rPr lang="ko-KR" sz="2200" b="1" strike="noStrike" spc="-1">
                <a:latin typeface="맑은 고딕"/>
                <a:ea typeface="맑은 고딕"/>
              </a:rPr>
              <a:t>와 </a:t>
            </a:r>
            <a:r>
              <a:rPr lang="en-US" sz="2200" b="1" strike="noStrike" spc="-1">
                <a:latin typeface="맑은 고딕"/>
                <a:ea typeface="맑은 고딕"/>
              </a:rPr>
              <a:t>16bit TIM</a:t>
            </a:r>
            <a:r>
              <a:rPr lang="ko-KR" sz="2200" b="1" strike="noStrike" spc="-1">
                <a:latin typeface="맑은 고딕"/>
                <a:ea typeface="맑은 고딕"/>
              </a:rPr>
              <a:t>가 있음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>
                <a:latin typeface="맑은 고딕"/>
                <a:ea typeface="맑은 고딕"/>
              </a:rPr>
              <a:t>- </a:t>
            </a:r>
            <a:r>
              <a:rPr lang="ko-KR" sz="2200" b="1" strike="noStrike" spc="-1">
                <a:latin typeface="맑은 고딕"/>
                <a:ea typeface="맑은 고딕"/>
              </a:rPr>
              <a:t>이번 실습에는 </a:t>
            </a:r>
            <a:r>
              <a:rPr lang="en-US" sz="2200" b="1" strike="noStrike" spc="-1">
                <a:latin typeface="맑은 고딕"/>
                <a:ea typeface="맑은 고딕"/>
              </a:rPr>
              <a:t>8bit TIM </a:t>
            </a:r>
            <a:r>
              <a:rPr lang="ko-KR" sz="2200" b="1" strike="noStrike" spc="-1">
                <a:latin typeface="맑은 고딕"/>
                <a:ea typeface="맑은 고딕"/>
              </a:rPr>
              <a:t>사용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200" b="0" strike="noStrike" spc="-1">
              <a:latin typeface="Arial"/>
            </a:endParaRPr>
          </a:p>
        </p:txBody>
      </p:sp>
      <p:pic>
        <p:nvPicPr>
          <p:cNvPr id="1669" name="그림 1"/>
          <p:cNvPicPr/>
          <p:nvPr/>
        </p:nvPicPr>
        <p:blipFill>
          <a:blip r:embed="rId2"/>
          <a:stretch/>
        </p:blipFill>
        <p:spPr>
          <a:xfrm>
            <a:off x="7004520" y="1393920"/>
            <a:ext cx="4562640" cy="5157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1"/>
          <p:cNvSpPr/>
          <p:nvPr/>
        </p:nvSpPr>
        <p:spPr>
          <a:xfrm>
            <a:off x="4573440" y="2767320"/>
            <a:ext cx="30448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PID Control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361" name="CustomShape 2"/>
          <p:cNvSpPr/>
          <p:nvPr/>
        </p:nvSpPr>
        <p:spPr>
          <a:xfrm>
            <a:off x="608760" y="392400"/>
            <a:ext cx="25401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PID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CustomShape 1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671" name="CustomShape 2"/>
          <p:cNvSpPr/>
          <p:nvPr/>
        </p:nvSpPr>
        <p:spPr>
          <a:xfrm>
            <a:off x="968760" y="1806480"/>
            <a:ext cx="6302160" cy="557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TIMER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- </a:t>
            </a:r>
            <a:r>
              <a:rPr lang="en-US" sz="2200" b="1" strike="noStrike" spc="-1">
                <a:latin typeface="맑은 고딕"/>
                <a:ea typeface="맑은 고딕"/>
              </a:rPr>
              <a:t>MCU</a:t>
            </a:r>
            <a:r>
              <a:rPr lang="ko-KR" sz="2200" b="1" strike="noStrike" spc="-1">
                <a:latin typeface="맑은 고딕"/>
                <a:ea typeface="맑은 고딕"/>
              </a:rPr>
              <a:t>내부 클럭을 세는 장치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>
                <a:latin typeface="맑은 고딕"/>
                <a:ea typeface="맑은 고딕"/>
              </a:rPr>
              <a:t>- </a:t>
            </a:r>
            <a:r>
              <a:rPr lang="ko-KR" sz="2200" b="1" strike="noStrike" spc="-1">
                <a:latin typeface="맑은 고딕"/>
                <a:ea typeface="맑은 고딕"/>
              </a:rPr>
              <a:t>내부 클럭을 세어 일정 시간 동안 펄스를 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>
                <a:latin typeface="맑은 고딕"/>
                <a:ea typeface="맑은 고딕"/>
              </a:rPr>
              <a:t>  </a:t>
            </a:r>
            <a:r>
              <a:rPr lang="ko-KR" sz="2200" b="1" strike="noStrike" spc="-1">
                <a:latin typeface="맑은 고딕"/>
                <a:ea typeface="맑은 고딕"/>
              </a:rPr>
              <a:t>만들어내거나 일정 시간 뒤에 인터럽트 발생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>
                <a:latin typeface="맑은 고딕"/>
                <a:ea typeface="맑은 고딕"/>
              </a:rPr>
              <a:t>- </a:t>
            </a:r>
            <a:r>
              <a:rPr lang="ko-KR" sz="2200" b="1" strike="noStrike" spc="-1">
                <a:latin typeface="맑은 고딕"/>
                <a:ea typeface="맑은 고딕"/>
              </a:rPr>
              <a:t>즉</a:t>
            </a:r>
            <a:r>
              <a:rPr lang="en-US" sz="2200" b="1" strike="noStrike" spc="-1">
                <a:latin typeface="맑은 고딕"/>
                <a:ea typeface="맑은 고딕"/>
              </a:rPr>
              <a:t>, </a:t>
            </a:r>
            <a:r>
              <a:rPr lang="ko-KR" sz="22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일정 주기마다 원하는 행위 수행</a:t>
            </a:r>
            <a:r>
              <a:rPr lang="en-US" sz="2200" b="1" strike="noStrike" spc="-1">
                <a:latin typeface="맑은 고딕"/>
                <a:ea typeface="맑은 고딕"/>
              </a:rPr>
              <a:t> 가능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>
                <a:latin typeface="맑은 고딕"/>
                <a:ea typeface="맑은 고딕"/>
              </a:rPr>
              <a:t>- 328</a:t>
            </a:r>
            <a:r>
              <a:rPr lang="ko-KR" sz="2200" b="1" strike="noStrike" spc="-1">
                <a:latin typeface="맑은 고딕"/>
                <a:ea typeface="맑은 고딕"/>
              </a:rPr>
              <a:t>에는 </a:t>
            </a:r>
            <a:r>
              <a:rPr lang="en-US" sz="2200" b="1" strike="noStrike" spc="-1">
                <a:latin typeface="맑은 고딕"/>
                <a:ea typeface="맑은 고딕"/>
              </a:rPr>
              <a:t>8bit TIM</a:t>
            </a:r>
            <a:r>
              <a:rPr lang="ko-KR" sz="2200" b="1" strike="noStrike" spc="-1">
                <a:latin typeface="맑은 고딕"/>
                <a:ea typeface="맑은 고딕"/>
              </a:rPr>
              <a:t>와 </a:t>
            </a:r>
            <a:r>
              <a:rPr lang="en-US" sz="2200" b="1" strike="noStrike" spc="-1">
                <a:latin typeface="맑은 고딕"/>
                <a:ea typeface="맑은 고딕"/>
              </a:rPr>
              <a:t>16bit TIM</a:t>
            </a:r>
            <a:r>
              <a:rPr lang="ko-KR" sz="2200" b="1" strike="noStrike" spc="-1">
                <a:latin typeface="맑은 고딕"/>
                <a:ea typeface="맑은 고딕"/>
              </a:rPr>
              <a:t>가 있음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>
                <a:latin typeface="맑은 고딕"/>
                <a:ea typeface="맑은 고딕"/>
              </a:rPr>
              <a:t>- </a:t>
            </a:r>
            <a:r>
              <a:rPr lang="ko-KR" sz="2200" b="1" strike="noStrike" spc="-1">
                <a:latin typeface="맑은 고딕"/>
                <a:ea typeface="맑은 고딕"/>
              </a:rPr>
              <a:t>이번 실습에는 </a:t>
            </a:r>
            <a:r>
              <a:rPr lang="en-US" sz="2200" b="1" strike="noStrike" spc="-1">
                <a:latin typeface="맑은 고딕"/>
                <a:ea typeface="맑은 고딕"/>
              </a:rPr>
              <a:t>8bit TIM </a:t>
            </a:r>
            <a:r>
              <a:rPr lang="ko-KR" sz="2200" b="1" strike="noStrike" spc="-1">
                <a:latin typeface="맑은 고딕"/>
                <a:ea typeface="맑은 고딕"/>
              </a:rPr>
              <a:t>사용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200" b="0" strike="noStrike" spc="-1">
              <a:latin typeface="Arial"/>
            </a:endParaRPr>
          </a:p>
        </p:txBody>
      </p:sp>
      <p:pic>
        <p:nvPicPr>
          <p:cNvPr id="1672" name="그림 1"/>
          <p:cNvPicPr/>
          <p:nvPr/>
        </p:nvPicPr>
        <p:blipFill>
          <a:blip r:embed="rId2"/>
          <a:stretch/>
        </p:blipFill>
        <p:spPr>
          <a:xfrm>
            <a:off x="7004520" y="1393920"/>
            <a:ext cx="4562640" cy="5157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CustomShape 1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674" name="CustomShape 2"/>
          <p:cNvSpPr/>
          <p:nvPr/>
        </p:nvSpPr>
        <p:spPr>
          <a:xfrm>
            <a:off x="968760" y="1806480"/>
            <a:ext cx="6302160" cy="557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TIMER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- </a:t>
            </a:r>
            <a:r>
              <a:rPr lang="en-US" sz="2200" b="1" strike="noStrike" spc="-1">
                <a:latin typeface="맑은 고딕"/>
                <a:ea typeface="맑은 고딕"/>
              </a:rPr>
              <a:t>MCU</a:t>
            </a:r>
            <a:r>
              <a:rPr lang="ko-KR" sz="2200" b="1" strike="noStrike" spc="-1">
                <a:latin typeface="맑은 고딕"/>
                <a:ea typeface="맑은 고딕"/>
              </a:rPr>
              <a:t>내부 클럭을 세는 장치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>
                <a:latin typeface="맑은 고딕"/>
                <a:ea typeface="맑은 고딕"/>
              </a:rPr>
              <a:t>- </a:t>
            </a:r>
            <a:r>
              <a:rPr lang="ko-KR" sz="2200" b="1" strike="noStrike" spc="-1">
                <a:latin typeface="맑은 고딕"/>
                <a:ea typeface="맑은 고딕"/>
              </a:rPr>
              <a:t>내부 클럭을 세어 일정 시간 동안 펄스를 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>
                <a:latin typeface="맑은 고딕"/>
                <a:ea typeface="맑은 고딕"/>
              </a:rPr>
              <a:t>  </a:t>
            </a:r>
            <a:r>
              <a:rPr lang="ko-KR" sz="2200" b="1" strike="noStrike" spc="-1">
                <a:latin typeface="맑은 고딕"/>
                <a:ea typeface="맑은 고딕"/>
              </a:rPr>
              <a:t>만들어내거나 일정 시간 뒤에 인터럽트 발생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>
                <a:latin typeface="맑은 고딕"/>
                <a:ea typeface="맑은 고딕"/>
              </a:rPr>
              <a:t>- </a:t>
            </a:r>
            <a:r>
              <a:rPr lang="ko-KR" sz="2200" b="1" strike="noStrike" spc="-1">
                <a:latin typeface="맑은 고딕"/>
                <a:ea typeface="맑은 고딕"/>
              </a:rPr>
              <a:t>즉</a:t>
            </a:r>
            <a:r>
              <a:rPr lang="en-US" sz="2200" b="1" strike="noStrike" spc="-1">
                <a:latin typeface="맑은 고딕"/>
                <a:ea typeface="맑은 고딕"/>
              </a:rPr>
              <a:t>, </a:t>
            </a:r>
            <a:r>
              <a:rPr lang="ko-KR" sz="2200" b="1" strike="noStrike" spc="-1">
                <a:latin typeface="맑은 고딕"/>
                <a:ea typeface="맑은 고딕"/>
              </a:rPr>
              <a:t>일정 주기마다 원하는 행위 수행 가능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>
                <a:latin typeface="맑은 고딕"/>
                <a:ea typeface="맑은 고딕"/>
              </a:rPr>
              <a:t>- 328</a:t>
            </a:r>
            <a:r>
              <a:rPr lang="ko-KR" sz="2200" b="1" strike="noStrike" spc="-1">
                <a:latin typeface="맑은 고딕"/>
                <a:ea typeface="맑은 고딕"/>
              </a:rPr>
              <a:t>에는 </a:t>
            </a:r>
            <a:r>
              <a:rPr lang="en-US" sz="2200" b="1" strike="noStrike" spc="-1">
                <a:latin typeface="맑은 고딕"/>
                <a:ea typeface="맑은 고딕"/>
              </a:rPr>
              <a:t>8bit TIM</a:t>
            </a:r>
            <a:r>
              <a:rPr lang="ko-KR" sz="2200" b="1" strike="noStrike" spc="-1">
                <a:latin typeface="맑은 고딕"/>
                <a:ea typeface="맑은 고딕"/>
              </a:rPr>
              <a:t>와 </a:t>
            </a:r>
            <a:r>
              <a:rPr lang="en-US" sz="2200" b="1" strike="noStrike" spc="-1">
                <a:latin typeface="맑은 고딕"/>
                <a:ea typeface="맑은 고딕"/>
              </a:rPr>
              <a:t>16bit TIM</a:t>
            </a:r>
            <a:r>
              <a:rPr lang="ko-KR" sz="2200" b="1" strike="noStrike" spc="-1">
                <a:latin typeface="맑은 고딕"/>
                <a:ea typeface="맑은 고딕"/>
              </a:rPr>
              <a:t>가 있음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>
                <a:latin typeface="맑은 고딕"/>
                <a:ea typeface="맑은 고딕"/>
              </a:rPr>
              <a:t>- </a:t>
            </a:r>
            <a:r>
              <a:rPr lang="ko-KR" sz="2200" b="1" strike="noStrike" spc="-1">
                <a:latin typeface="맑은 고딕"/>
                <a:ea typeface="맑은 고딕"/>
              </a:rPr>
              <a:t>이번 실습에는 </a:t>
            </a:r>
            <a:r>
              <a:rPr lang="en-US" sz="22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8bit TIM </a:t>
            </a:r>
            <a:r>
              <a:rPr lang="ko-KR" sz="2200" b="1" strike="noStrike" spc="-1">
                <a:latin typeface="맑은 고딕"/>
                <a:ea typeface="맑은 고딕"/>
              </a:rPr>
              <a:t>사용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200" b="0" strike="noStrike" spc="-1">
              <a:latin typeface="Arial"/>
            </a:endParaRPr>
          </a:p>
        </p:txBody>
      </p:sp>
      <p:pic>
        <p:nvPicPr>
          <p:cNvPr id="1675" name="그림 1"/>
          <p:cNvPicPr/>
          <p:nvPr/>
        </p:nvPicPr>
        <p:blipFill>
          <a:blip r:embed="rId2"/>
          <a:stretch/>
        </p:blipFill>
        <p:spPr>
          <a:xfrm>
            <a:off x="7004520" y="1393920"/>
            <a:ext cx="4562640" cy="5157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CustomShape 1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  <p:pic>
        <p:nvPicPr>
          <p:cNvPr id="1677" name="Picture 2"/>
          <p:cNvPicPr/>
          <p:nvPr/>
        </p:nvPicPr>
        <p:blipFill>
          <a:blip r:embed="rId2"/>
          <a:stretch/>
        </p:blipFill>
        <p:spPr>
          <a:xfrm>
            <a:off x="3230280" y="1494720"/>
            <a:ext cx="5730840" cy="4577040"/>
          </a:xfrm>
          <a:prstGeom prst="rect">
            <a:avLst/>
          </a:prstGeom>
          <a:ln>
            <a:noFill/>
          </a:ln>
        </p:spPr>
      </p:pic>
      <p:sp>
        <p:nvSpPr>
          <p:cNvPr id="1678" name="CustomShape 2"/>
          <p:cNvSpPr/>
          <p:nvPr/>
        </p:nvSpPr>
        <p:spPr>
          <a:xfrm>
            <a:off x="3863520" y="5250240"/>
            <a:ext cx="1386360" cy="266400"/>
          </a:xfrm>
          <a:prstGeom prst="rect">
            <a:avLst/>
          </a:prstGeom>
          <a:noFill/>
          <a:ln w="284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9" name="CustomShape 3"/>
          <p:cNvSpPr/>
          <p:nvPr/>
        </p:nvSpPr>
        <p:spPr>
          <a:xfrm>
            <a:off x="5295960" y="5250240"/>
            <a:ext cx="1386360" cy="266400"/>
          </a:xfrm>
          <a:prstGeom prst="rect">
            <a:avLst/>
          </a:prstGeom>
          <a:noFill/>
          <a:ln w="284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0" name="CustomShape 4"/>
          <p:cNvSpPr/>
          <p:nvPr/>
        </p:nvSpPr>
        <p:spPr>
          <a:xfrm>
            <a:off x="3893760" y="4745520"/>
            <a:ext cx="1386360" cy="266400"/>
          </a:xfrm>
          <a:prstGeom prst="rect">
            <a:avLst/>
          </a:prstGeom>
          <a:noFill/>
          <a:ln w="284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1" name="CustomShape 5"/>
          <p:cNvSpPr/>
          <p:nvPr/>
        </p:nvSpPr>
        <p:spPr>
          <a:xfrm>
            <a:off x="3832920" y="2601000"/>
            <a:ext cx="1462680" cy="515160"/>
          </a:xfrm>
          <a:prstGeom prst="rect">
            <a:avLst/>
          </a:prstGeom>
          <a:noFill/>
          <a:ln w="284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2" name="CustomShape 6"/>
          <p:cNvSpPr/>
          <p:nvPr/>
        </p:nvSpPr>
        <p:spPr>
          <a:xfrm>
            <a:off x="3832920" y="5702760"/>
            <a:ext cx="6095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TCCRnA	      TCCRnB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83" name="CustomShape 7"/>
          <p:cNvSpPr/>
          <p:nvPr/>
        </p:nvSpPr>
        <p:spPr>
          <a:xfrm>
            <a:off x="5349240" y="4694760"/>
            <a:ext cx="6095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OCRnB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84" name="CustomShape 8"/>
          <p:cNvSpPr/>
          <p:nvPr/>
        </p:nvSpPr>
        <p:spPr>
          <a:xfrm>
            <a:off x="3909240" y="3807360"/>
            <a:ext cx="1386360" cy="266400"/>
          </a:xfrm>
          <a:prstGeom prst="rect">
            <a:avLst/>
          </a:prstGeom>
          <a:noFill/>
          <a:ln w="284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5" name="CustomShape 9"/>
          <p:cNvSpPr/>
          <p:nvPr/>
        </p:nvSpPr>
        <p:spPr>
          <a:xfrm>
            <a:off x="3424680" y="2277360"/>
            <a:ext cx="6095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TCNTn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86" name="CustomShape 10"/>
          <p:cNvSpPr/>
          <p:nvPr/>
        </p:nvSpPr>
        <p:spPr>
          <a:xfrm>
            <a:off x="2800080" y="3897720"/>
            <a:ext cx="6095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OCRnA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87" name="CustomShape 11"/>
          <p:cNvSpPr/>
          <p:nvPr/>
        </p:nvSpPr>
        <p:spPr>
          <a:xfrm>
            <a:off x="8694360" y="5702760"/>
            <a:ext cx="1096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+TIMSK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CustomShape 1"/>
          <p:cNvSpPr/>
          <p:nvPr/>
        </p:nvSpPr>
        <p:spPr>
          <a:xfrm>
            <a:off x="3671640" y="3075120"/>
            <a:ext cx="47059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TIMER has 2 mode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689" name="CustomShape 2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DAE76">
                <a:alpha val="90196"/>
              </a:srgbClr>
            </a:gs>
            <a:gs pos="100000">
              <a:srgbClr val="FA9694">
                <a:alpha val="8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CustomShape 1"/>
          <p:cNvSpPr/>
          <p:nvPr/>
        </p:nvSpPr>
        <p:spPr>
          <a:xfrm>
            <a:off x="923760" y="1548720"/>
            <a:ext cx="6302160" cy="240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ko-KR" sz="3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일반 모드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- TCNTn</a:t>
            </a:r>
            <a:r>
              <a:rPr lang="ko-KR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이 </a:t>
            </a:r>
            <a:r>
              <a:rPr lang="en-US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0xFF</a:t>
            </a:r>
            <a:r>
              <a:rPr lang="ko-KR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를 넘어 </a:t>
            </a:r>
            <a:r>
              <a:rPr lang="en-US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OVF</a:t>
            </a:r>
            <a:r>
              <a:rPr lang="ko-KR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가 나면 </a:t>
            </a:r>
            <a:r>
              <a:rPr lang="en-US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INT </a:t>
            </a:r>
            <a:r>
              <a:rPr lang="ko-KR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발생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- TCNTn</a:t>
            </a:r>
            <a:r>
              <a:rPr lang="ko-KR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의 최초 값을 설정해 주기 조절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200" b="0" strike="noStrike" spc="-1">
              <a:latin typeface="Arial"/>
            </a:endParaRPr>
          </a:p>
        </p:txBody>
      </p:sp>
      <p:pic>
        <p:nvPicPr>
          <p:cNvPr id="1691" name="그림 1"/>
          <p:cNvPicPr/>
          <p:nvPr/>
        </p:nvPicPr>
        <p:blipFill>
          <a:blip r:embed="rId2"/>
          <a:stretch/>
        </p:blipFill>
        <p:spPr>
          <a:xfrm>
            <a:off x="1358640" y="4080240"/>
            <a:ext cx="7506000" cy="1841040"/>
          </a:xfrm>
          <a:prstGeom prst="rect">
            <a:avLst/>
          </a:prstGeom>
          <a:ln>
            <a:noFill/>
          </a:ln>
        </p:spPr>
      </p:pic>
      <p:sp>
        <p:nvSpPr>
          <p:cNvPr id="1692" name="CustomShape 2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3" name="그림 2"/>
          <p:cNvPicPr/>
          <p:nvPr/>
        </p:nvPicPr>
        <p:blipFill>
          <a:blip r:embed="rId2"/>
          <a:stretch/>
        </p:blipFill>
        <p:spPr>
          <a:xfrm>
            <a:off x="1316880" y="4669560"/>
            <a:ext cx="7445160" cy="1375560"/>
          </a:xfrm>
          <a:prstGeom prst="rect">
            <a:avLst/>
          </a:prstGeom>
          <a:ln>
            <a:noFill/>
          </a:ln>
        </p:spPr>
      </p:pic>
      <p:sp>
        <p:nvSpPr>
          <p:cNvPr id="1694" name="CustomShape 1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695" name="CustomShape 2"/>
          <p:cNvSpPr/>
          <p:nvPr/>
        </p:nvSpPr>
        <p:spPr>
          <a:xfrm>
            <a:off x="923760" y="1648800"/>
            <a:ext cx="7940880" cy="307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CTC </a:t>
            </a:r>
            <a:r>
              <a:rPr lang="ko-KR" sz="3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모드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- OCRnA/B</a:t>
            </a:r>
            <a:r>
              <a:rPr lang="ko-KR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로 </a:t>
            </a:r>
            <a:r>
              <a:rPr lang="en-US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Target value </a:t>
            </a:r>
            <a:r>
              <a:rPr lang="ko-KR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설정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- OCRnA/B</a:t>
            </a:r>
            <a:r>
              <a:rPr lang="ko-KR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보다 </a:t>
            </a:r>
            <a:r>
              <a:rPr lang="en-US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TCNTn</a:t>
            </a:r>
            <a:r>
              <a:rPr lang="ko-KR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이 커지면 </a:t>
            </a:r>
            <a:r>
              <a:rPr lang="en-US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OVR </a:t>
            </a:r>
            <a:r>
              <a:rPr lang="ko-KR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발생 </a:t>
            </a:r>
            <a:r>
              <a:rPr lang="en-US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-&gt; Interrupt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- OCRnA/B</a:t>
            </a:r>
            <a:r>
              <a:rPr lang="ko-KR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로 주기 조절 가능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CustomShape 1"/>
          <p:cNvSpPr/>
          <p:nvPr/>
        </p:nvSpPr>
        <p:spPr>
          <a:xfrm>
            <a:off x="923760" y="1648800"/>
            <a:ext cx="7940880" cy="307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CTC </a:t>
            </a:r>
            <a:r>
              <a:rPr lang="ko-KR" sz="3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모드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- OCRnA/B</a:t>
            </a:r>
            <a:r>
              <a:rPr lang="ko-KR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로 </a:t>
            </a:r>
            <a:r>
              <a:rPr lang="en-US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Target value </a:t>
            </a:r>
            <a:r>
              <a:rPr lang="ko-KR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설정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- OCRnA/B</a:t>
            </a:r>
            <a:r>
              <a:rPr lang="ko-KR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보다 </a:t>
            </a:r>
            <a:r>
              <a:rPr lang="en-US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TCNTn</a:t>
            </a:r>
            <a:r>
              <a:rPr lang="ko-KR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이 커지면 </a:t>
            </a:r>
            <a:r>
              <a:rPr lang="en-US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OVR </a:t>
            </a:r>
            <a:r>
              <a:rPr lang="ko-KR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발생 </a:t>
            </a:r>
            <a:r>
              <a:rPr lang="en-US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-&gt; Interrupt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- OCRnA/B</a:t>
            </a:r>
            <a:r>
              <a:rPr lang="ko-KR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로 주기 조절 가능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200" b="0" strike="noStrike" spc="-1">
              <a:latin typeface="Arial"/>
            </a:endParaRPr>
          </a:p>
        </p:txBody>
      </p:sp>
      <p:pic>
        <p:nvPicPr>
          <p:cNvPr id="1697" name="그림 2"/>
          <p:cNvPicPr/>
          <p:nvPr/>
        </p:nvPicPr>
        <p:blipFill>
          <a:blip r:embed="rId2"/>
          <a:stretch/>
        </p:blipFill>
        <p:spPr>
          <a:xfrm>
            <a:off x="1316880" y="4669560"/>
            <a:ext cx="7445160" cy="1375560"/>
          </a:xfrm>
          <a:prstGeom prst="rect">
            <a:avLst/>
          </a:prstGeom>
          <a:ln>
            <a:noFill/>
          </a:ln>
        </p:spPr>
      </p:pic>
      <p:sp>
        <p:nvSpPr>
          <p:cNvPr id="1698" name="CustomShape 2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  <p:grpSp>
        <p:nvGrpSpPr>
          <p:cNvPr id="1699" name="Group 3"/>
          <p:cNvGrpSpPr/>
          <p:nvPr/>
        </p:nvGrpSpPr>
        <p:grpSpPr>
          <a:xfrm>
            <a:off x="5039640" y="392400"/>
            <a:ext cx="6593400" cy="6116040"/>
            <a:chOff x="5039640" y="392400"/>
            <a:chExt cx="6593400" cy="6116040"/>
          </a:xfrm>
        </p:grpSpPr>
        <p:pic>
          <p:nvPicPr>
            <p:cNvPr id="1700" name="그림 3"/>
            <p:cNvPicPr/>
            <p:nvPr/>
          </p:nvPicPr>
          <p:blipFill>
            <a:blip r:embed="rId3"/>
            <a:stretch/>
          </p:blipFill>
          <p:spPr>
            <a:xfrm>
              <a:off x="5039640" y="392400"/>
              <a:ext cx="6593400" cy="61160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701" name="CustomShape 4"/>
            <p:cNvSpPr/>
            <p:nvPr/>
          </p:nvSpPr>
          <p:spPr>
            <a:xfrm>
              <a:off x="5149440" y="2719080"/>
              <a:ext cx="5582160" cy="376560"/>
            </a:xfrm>
            <a:prstGeom prst="rect">
              <a:avLst/>
            </a:prstGeom>
            <a:noFill/>
            <a:ln w="2844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02" name="CustomShape 5"/>
            <p:cNvSpPr/>
            <p:nvPr/>
          </p:nvSpPr>
          <p:spPr>
            <a:xfrm>
              <a:off x="5149440" y="3506040"/>
              <a:ext cx="5582160" cy="376560"/>
            </a:xfrm>
            <a:prstGeom prst="rect">
              <a:avLst/>
            </a:prstGeom>
            <a:noFill/>
            <a:ln w="2844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03" name="CustomShape 6"/>
            <p:cNvSpPr/>
            <p:nvPr/>
          </p:nvSpPr>
          <p:spPr>
            <a:xfrm>
              <a:off x="5149440" y="4087800"/>
              <a:ext cx="5582160" cy="376560"/>
            </a:xfrm>
            <a:prstGeom prst="rect">
              <a:avLst/>
            </a:prstGeom>
            <a:noFill/>
            <a:ln w="2844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CustomShape 1"/>
          <p:cNvSpPr/>
          <p:nvPr/>
        </p:nvSpPr>
        <p:spPr>
          <a:xfrm>
            <a:off x="3753000" y="3075120"/>
            <a:ext cx="45428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We use CTC mode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705" name="CustomShape 2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CustomShape 1"/>
          <p:cNvSpPr/>
          <p:nvPr/>
        </p:nvSpPr>
        <p:spPr>
          <a:xfrm>
            <a:off x="5207400" y="3075120"/>
            <a:ext cx="16336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But…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707" name="CustomShape 2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CustomShape 1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  <p:pic>
        <p:nvPicPr>
          <p:cNvPr id="1709" name="Picture 2"/>
          <p:cNvPicPr/>
          <p:nvPr/>
        </p:nvPicPr>
        <p:blipFill>
          <a:blip r:embed="rId2"/>
          <a:stretch/>
        </p:blipFill>
        <p:spPr>
          <a:xfrm>
            <a:off x="513360" y="1738440"/>
            <a:ext cx="5413680" cy="4060440"/>
          </a:xfrm>
          <a:prstGeom prst="rect">
            <a:avLst/>
          </a:prstGeom>
          <a:ln>
            <a:noFill/>
          </a:ln>
        </p:spPr>
      </p:pic>
      <p:sp>
        <p:nvSpPr>
          <p:cNvPr id="1710" name="CustomShape 2"/>
          <p:cNvSpPr/>
          <p:nvPr/>
        </p:nvSpPr>
        <p:spPr>
          <a:xfrm>
            <a:off x="1764720" y="2354040"/>
            <a:ext cx="2534400" cy="2341800"/>
          </a:xfrm>
          <a:prstGeom prst="ellipse">
            <a:avLst/>
          </a:prstGeom>
          <a:noFill/>
          <a:ln w="572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1" name="CustomShape 3"/>
          <p:cNvSpPr/>
          <p:nvPr/>
        </p:nvSpPr>
        <p:spPr>
          <a:xfrm>
            <a:off x="7501323" y="2775240"/>
            <a:ext cx="2771634" cy="13219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515151"/>
                </a:solidFill>
                <a:latin typeface="맑은 고딕"/>
                <a:ea typeface="맑은 고딕"/>
              </a:rPr>
              <a:t>1 Period </a:t>
            </a:r>
            <a:r>
              <a:rPr lang="en-US" sz="4000" b="1" strike="noStrike" spc="-1" dirty="0" smtClean="0">
                <a:solidFill>
                  <a:srgbClr val="515151"/>
                </a:solidFill>
                <a:latin typeface="맑은 고딕"/>
                <a:ea typeface="맑은 고딕"/>
              </a:rPr>
              <a:t>=</a:t>
            </a:r>
          </a:p>
          <a:p>
            <a:pPr algn="ctr">
              <a:lnSpc>
                <a:spcPct val="100000"/>
              </a:lnSpc>
            </a:pPr>
            <a:r>
              <a:rPr lang="en-US" altLang="ko-KR" sz="4000" b="1" strike="noStrike" spc="-1" dirty="0" smtClean="0">
                <a:solidFill>
                  <a:srgbClr val="515151"/>
                </a:solidFill>
                <a:latin typeface="맑은 고딕"/>
                <a:ea typeface="맑은 고딕"/>
              </a:rPr>
              <a:t>62.5</a:t>
            </a:r>
            <a:r>
              <a:rPr lang="en-US" altLang="ko-KR" sz="4000" b="1" spc="-1" dirty="0" smtClean="0">
                <a:solidFill>
                  <a:srgbClr val="515151"/>
                </a:solidFill>
                <a:latin typeface="맑은 고딕"/>
                <a:ea typeface="맑은 고딕"/>
              </a:rPr>
              <a:t>nSec</a:t>
            </a:r>
            <a:endParaRPr lang="en-US" sz="40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4573440" y="2767320"/>
            <a:ext cx="30448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PID Control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363" name="CustomShape 2"/>
          <p:cNvSpPr/>
          <p:nvPr/>
        </p:nvSpPr>
        <p:spPr>
          <a:xfrm>
            <a:off x="3048840" y="3429000"/>
            <a:ext cx="6094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5F6368"/>
                </a:solidFill>
                <a:latin typeface="Apple SD Gothic Neo"/>
                <a:ea typeface="Pretendard"/>
              </a:rPr>
              <a:t>Proportional-Integral-Differential Control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64" name="CustomShape 3"/>
          <p:cNvSpPr/>
          <p:nvPr/>
        </p:nvSpPr>
        <p:spPr>
          <a:xfrm>
            <a:off x="608760" y="392400"/>
            <a:ext cx="25401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PID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CustomShape 1"/>
          <p:cNvSpPr/>
          <p:nvPr/>
        </p:nvSpPr>
        <p:spPr>
          <a:xfrm>
            <a:off x="4715280" y="3075120"/>
            <a:ext cx="26179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So fast…!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713" name="CustomShape 2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CustomShape 1"/>
          <p:cNvSpPr/>
          <p:nvPr/>
        </p:nvSpPr>
        <p:spPr>
          <a:xfrm>
            <a:off x="3842640" y="3075120"/>
            <a:ext cx="43628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We use prescaler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715" name="CustomShape 2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CustomShape 1"/>
          <p:cNvSpPr/>
          <p:nvPr/>
        </p:nvSpPr>
        <p:spPr>
          <a:xfrm>
            <a:off x="3051360" y="3075120"/>
            <a:ext cx="59464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interval adds 1 to TCNT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717" name="CustomShape 2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CustomShape 1"/>
          <p:cNvSpPr/>
          <p:nvPr/>
        </p:nvSpPr>
        <p:spPr>
          <a:xfrm>
            <a:off x="4166640" y="3075120"/>
            <a:ext cx="37152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If, TCNT &gt; OCR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719" name="CustomShape 2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CustomShape 1"/>
          <p:cNvSpPr/>
          <p:nvPr/>
        </p:nvSpPr>
        <p:spPr>
          <a:xfrm>
            <a:off x="4700160" y="3075120"/>
            <a:ext cx="26485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Interrupt!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721" name="CustomShape 2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CustomShape 1"/>
          <p:cNvSpPr/>
          <p:nvPr/>
        </p:nvSpPr>
        <p:spPr>
          <a:xfrm>
            <a:off x="3345840" y="3075120"/>
            <a:ext cx="53568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Period of Interrupt is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723" name="CustomShape 2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CustomShape 1"/>
          <p:cNvSpPr/>
          <p:nvPr/>
        </p:nvSpPr>
        <p:spPr>
          <a:xfrm>
            <a:off x="851760" y="1481760"/>
            <a:ext cx="43722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We need to set…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729" name="CustomShape 2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730" name="CustomShape 3"/>
          <p:cNvSpPr/>
          <p:nvPr/>
        </p:nvSpPr>
        <p:spPr>
          <a:xfrm>
            <a:off x="698760" y="2736360"/>
            <a:ext cx="5237640" cy="252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Prescaler</a:t>
            </a:r>
            <a:endParaRPr lang="en-US" sz="40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Counter Mode</a:t>
            </a:r>
            <a:endParaRPr lang="en-US" sz="40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Target value</a:t>
            </a:r>
            <a:endParaRPr lang="en-US" sz="40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CTC Interrupt vector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CustomShape 1"/>
          <p:cNvSpPr/>
          <p:nvPr/>
        </p:nvSpPr>
        <p:spPr>
          <a:xfrm>
            <a:off x="851760" y="1481760"/>
            <a:ext cx="43722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We need to set…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732" name="CustomShape 2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CustomShape 1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  <p:grpSp>
        <p:nvGrpSpPr>
          <p:cNvPr id="1734" name="Group 2"/>
          <p:cNvGrpSpPr/>
          <p:nvPr/>
        </p:nvGrpSpPr>
        <p:grpSpPr>
          <a:xfrm>
            <a:off x="698760" y="2736360"/>
            <a:ext cx="8332560" cy="2546640"/>
            <a:chOff x="698760" y="2736360"/>
            <a:chExt cx="8332560" cy="2546640"/>
          </a:xfrm>
        </p:grpSpPr>
        <p:sp>
          <p:nvSpPr>
            <p:cNvPr id="1735" name="CustomShape 3"/>
            <p:cNvSpPr/>
            <p:nvPr/>
          </p:nvSpPr>
          <p:spPr>
            <a:xfrm>
              <a:off x="698760" y="2736360"/>
              <a:ext cx="5237640" cy="2528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515151"/>
                  </a:solidFill>
                  <a:latin typeface="맑은 고딕"/>
                  <a:ea typeface="맑은 고딕"/>
                </a:rPr>
                <a:t>Prescaler</a:t>
              </a:r>
              <a:endParaRPr lang="en-US" sz="4000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515151"/>
                  </a:solidFill>
                  <a:latin typeface="맑은 고딕"/>
                  <a:ea typeface="맑은 고딕"/>
                </a:rPr>
                <a:t>Counter Mode</a:t>
              </a:r>
              <a:endParaRPr lang="en-US" sz="4000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515151"/>
                  </a:solidFill>
                  <a:latin typeface="맑은 고딕"/>
                  <a:ea typeface="맑은 고딕"/>
                </a:rPr>
                <a:t>Target value</a:t>
              </a:r>
              <a:endParaRPr lang="en-US" sz="4000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515151"/>
                  </a:solidFill>
                  <a:latin typeface="맑은 고딕"/>
                  <a:ea typeface="맑은 고딕"/>
                </a:rPr>
                <a:t>CTC Interrupt vector</a:t>
              </a:r>
              <a:endParaRPr lang="en-US" sz="4000" b="0" strike="noStrike" spc="-1">
                <a:latin typeface="Arial"/>
              </a:endParaRPr>
            </a:p>
          </p:txBody>
        </p:sp>
        <p:sp>
          <p:nvSpPr>
            <p:cNvPr id="1736" name="CustomShape 4"/>
            <p:cNvSpPr/>
            <p:nvPr/>
          </p:nvSpPr>
          <p:spPr>
            <a:xfrm>
              <a:off x="6024600" y="3015720"/>
              <a:ext cx="226080" cy="853200"/>
            </a:xfrm>
            <a:prstGeom prst="rightBrace">
              <a:avLst>
                <a:gd name="adj1" fmla="val 8333"/>
                <a:gd name="adj2" fmla="val 48734"/>
              </a:avLst>
            </a:prstGeom>
            <a:noFill/>
            <a:ln w="2844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737" name="CustomShape 5"/>
            <p:cNvSpPr/>
            <p:nvPr/>
          </p:nvSpPr>
          <p:spPr>
            <a:xfrm>
              <a:off x="6364440" y="3015720"/>
              <a:ext cx="2666880" cy="699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515151"/>
                  </a:solidFill>
                  <a:latin typeface="맑은 고딕"/>
                  <a:ea typeface="맑은 고딕"/>
                </a:rPr>
                <a:t>TCCRnA/B</a:t>
              </a:r>
              <a:endParaRPr lang="en-US" sz="4000" b="0" strike="noStrike" spc="-1">
                <a:latin typeface="Arial"/>
              </a:endParaRPr>
            </a:p>
          </p:txBody>
        </p:sp>
        <p:sp>
          <p:nvSpPr>
            <p:cNvPr id="1738" name="CustomShape 6"/>
            <p:cNvSpPr/>
            <p:nvPr/>
          </p:nvSpPr>
          <p:spPr>
            <a:xfrm>
              <a:off x="6351840" y="4583160"/>
              <a:ext cx="2086200" cy="699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FFFFFF"/>
                  </a:solidFill>
                  <a:latin typeface="맑은 고딕"/>
                  <a:ea typeface="맑은 고딕"/>
                </a:rPr>
                <a:t>TIMSKn</a:t>
              </a:r>
              <a:endParaRPr lang="en-US" sz="4000" b="0" strike="noStrike" spc="-1">
                <a:latin typeface="Arial"/>
              </a:endParaRPr>
            </a:p>
          </p:txBody>
        </p:sp>
      </p:grpSp>
      <p:sp>
        <p:nvSpPr>
          <p:cNvPr id="1739" name="CustomShape 7"/>
          <p:cNvSpPr/>
          <p:nvPr/>
        </p:nvSpPr>
        <p:spPr>
          <a:xfrm>
            <a:off x="6329520" y="4013640"/>
            <a:ext cx="24426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OCRnA/B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CustomShape 1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  <p:grpSp>
        <p:nvGrpSpPr>
          <p:cNvPr id="1741" name="Group 2"/>
          <p:cNvGrpSpPr/>
          <p:nvPr/>
        </p:nvGrpSpPr>
        <p:grpSpPr>
          <a:xfrm>
            <a:off x="698760" y="2736360"/>
            <a:ext cx="8332560" cy="2546640"/>
            <a:chOff x="698760" y="2736360"/>
            <a:chExt cx="8332560" cy="2546640"/>
          </a:xfrm>
        </p:grpSpPr>
        <p:sp>
          <p:nvSpPr>
            <p:cNvPr id="1742" name="CustomShape 3"/>
            <p:cNvSpPr/>
            <p:nvPr/>
          </p:nvSpPr>
          <p:spPr>
            <a:xfrm>
              <a:off x="698760" y="2736360"/>
              <a:ext cx="5237640" cy="2528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515151"/>
                  </a:solidFill>
                  <a:latin typeface="맑은 고딕"/>
                  <a:ea typeface="맑은 고딕"/>
                </a:rPr>
                <a:t>Prescaler</a:t>
              </a:r>
              <a:endParaRPr lang="en-US" sz="4000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515151"/>
                  </a:solidFill>
                  <a:latin typeface="맑은 고딕"/>
                  <a:ea typeface="맑은 고딕"/>
                </a:rPr>
                <a:t>Counter Mode</a:t>
              </a:r>
              <a:endParaRPr lang="en-US" sz="4000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515151"/>
                  </a:solidFill>
                  <a:latin typeface="맑은 고딕"/>
                  <a:ea typeface="맑은 고딕"/>
                </a:rPr>
                <a:t>Target value</a:t>
              </a:r>
              <a:endParaRPr lang="en-US" sz="4000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515151"/>
                  </a:solidFill>
                  <a:latin typeface="맑은 고딕"/>
                  <a:ea typeface="맑은 고딕"/>
                </a:rPr>
                <a:t>CTC Interrupt vector</a:t>
              </a:r>
              <a:endParaRPr lang="en-US" sz="4000" b="0" strike="noStrike" spc="-1">
                <a:latin typeface="Arial"/>
              </a:endParaRPr>
            </a:p>
          </p:txBody>
        </p:sp>
        <p:sp>
          <p:nvSpPr>
            <p:cNvPr id="1743" name="CustomShape 4"/>
            <p:cNvSpPr/>
            <p:nvPr/>
          </p:nvSpPr>
          <p:spPr>
            <a:xfrm>
              <a:off x="6024600" y="3015720"/>
              <a:ext cx="226080" cy="853200"/>
            </a:xfrm>
            <a:prstGeom prst="rightBrace">
              <a:avLst>
                <a:gd name="adj1" fmla="val 8333"/>
                <a:gd name="adj2" fmla="val 48734"/>
              </a:avLst>
            </a:prstGeom>
            <a:noFill/>
            <a:ln w="2844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744" name="CustomShape 5"/>
            <p:cNvSpPr/>
            <p:nvPr/>
          </p:nvSpPr>
          <p:spPr>
            <a:xfrm>
              <a:off x="6364440" y="3015720"/>
              <a:ext cx="2666880" cy="699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515151"/>
                  </a:solidFill>
                  <a:latin typeface="맑은 고딕"/>
                  <a:ea typeface="맑은 고딕"/>
                </a:rPr>
                <a:t>TCCRnA/B</a:t>
              </a:r>
              <a:endParaRPr lang="en-US" sz="4000" b="0" strike="noStrike" spc="-1">
                <a:latin typeface="Arial"/>
              </a:endParaRPr>
            </a:p>
          </p:txBody>
        </p:sp>
        <p:sp>
          <p:nvSpPr>
            <p:cNvPr id="1745" name="CustomShape 6"/>
            <p:cNvSpPr/>
            <p:nvPr/>
          </p:nvSpPr>
          <p:spPr>
            <a:xfrm>
              <a:off x="6351840" y="4583160"/>
              <a:ext cx="2086200" cy="699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FFFFFF"/>
                  </a:solidFill>
                  <a:latin typeface="맑은 고딕"/>
                  <a:ea typeface="맑은 고딕"/>
                </a:rPr>
                <a:t>TIMSKn</a:t>
              </a:r>
              <a:endParaRPr lang="en-US" sz="4000" b="0" strike="noStrike" spc="-1">
                <a:latin typeface="Arial"/>
              </a:endParaRPr>
            </a:p>
          </p:txBody>
        </p:sp>
      </p:grpSp>
      <p:sp>
        <p:nvSpPr>
          <p:cNvPr id="1746" name="CustomShape 7"/>
          <p:cNvSpPr/>
          <p:nvPr/>
        </p:nvSpPr>
        <p:spPr>
          <a:xfrm>
            <a:off x="6329520" y="4013640"/>
            <a:ext cx="24426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OCRnA/B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4573440" y="2767320"/>
            <a:ext cx="30448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PID Control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366" name="CustomShape 2"/>
          <p:cNvSpPr/>
          <p:nvPr/>
        </p:nvSpPr>
        <p:spPr>
          <a:xfrm>
            <a:off x="3048840" y="3429000"/>
            <a:ext cx="6094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sz="1800" b="1" strike="noStrike" spc="-1">
                <a:solidFill>
                  <a:srgbClr val="5F6368"/>
                </a:solidFill>
                <a:latin typeface="Apple SD Gothic Neo"/>
                <a:ea typeface="Pretendard"/>
              </a:rPr>
              <a:t>비례</a:t>
            </a:r>
            <a:r>
              <a:rPr lang="en-US" sz="1800" b="1" strike="noStrike" spc="-1">
                <a:solidFill>
                  <a:srgbClr val="5F6368"/>
                </a:solidFill>
                <a:latin typeface="Apple SD Gothic Neo"/>
                <a:ea typeface="Pretendard"/>
              </a:rPr>
              <a:t>-</a:t>
            </a:r>
            <a:r>
              <a:rPr lang="ko-KR" sz="1800" b="1" strike="noStrike" spc="-1">
                <a:solidFill>
                  <a:srgbClr val="5F6368"/>
                </a:solidFill>
                <a:latin typeface="Apple SD Gothic Neo"/>
                <a:ea typeface="Pretendard"/>
              </a:rPr>
              <a:t>미분</a:t>
            </a:r>
            <a:r>
              <a:rPr lang="en-US" sz="1800" b="1" strike="noStrike" spc="-1">
                <a:solidFill>
                  <a:srgbClr val="5F6368"/>
                </a:solidFill>
                <a:latin typeface="Apple SD Gothic Neo"/>
                <a:ea typeface="Pretendard"/>
              </a:rPr>
              <a:t>-</a:t>
            </a:r>
            <a:r>
              <a:rPr lang="ko-KR" sz="1800" b="1" strike="noStrike" spc="-1">
                <a:solidFill>
                  <a:srgbClr val="5F6368"/>
                </a:solidFill>
                <a:latin typeface="Apple SD Gothic Neo"/>
                <a:ea typeface="Pretendard"/>
              </a:rPr>
              <a:t>적분 제어기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67" name="CustomShape 3"/>
          <p:cNvSpPr/>
          <p:nvPr/>
        </p:nvSpPr>
        <p:spPr>
          <a:xfrm>
            <a:off x="608760" y="392400"/>
            <a:ext cx="25401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PID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CustomShape 1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  <p:grpSp>
        <p:nvGrpSpPr>
          <p:cNvPr id="1748" name="Group 2"/>
          <p:cNvGrpSpPr/>
          <p:nvPr/>
        </p:nvGrpSpPr>
        <p:grpSpPr>
          <a:xfrm>
            <a:off x="698760" y="2736360"/>
            <a:ext cx="8332560" cy="2546640"/>
            <a:chOff x="698760" y="2736360"/>
            <a:chExt cx="8332560" cy="2546640"/>
          </a:xfrm>
        </p:grpSpPr>
        <p:sp>
          <p:nvSpPr>
            <p:cNvPr id="1749" name="CustomShape 3"/>
            <p:cNvSpPr/>
            <p:nvPr/>
          </p:nvSpPr>
          <p:spPr>
            <a:xfrm>
              <a:off x="698760" y="2736360"/>
              <a:ext cx="5237640" cy="2528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515151"/>
                  </a:solidFill>
                  <a:latin typeface="맑은 고딕"/>
                  <a:ea typeface="맑은 고딕"/>
                </a:rPr>
                <a:t>Prescaler</a:t>
              </a:r>
              <a:endParaRPr lang="en-US" sz="4000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515151"/>
                  </a:solidFill>
                  <a:latin typeface="맑은 고딕"/>
                  <a:ea typeface="맑은 고딕"/>
                </a:rPr>
                <a:t>Counter Mode</a:t>
              </a:r>
              <a:endParaRPr lang="en-US" sz="4000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515151"/>
                  </a:solidFill>
                  <a:latin typeface="맑은 고딕"/>
                  <a:ea typeface="맑은 고딕"/>
                </a:rPr>
                <a:t>Target value</a:t>
              </a:r>
              <a:endParaRPr lang="en-US" sz="4000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515151"/>
                  </a:solidFill>
                  <a:latin typeface="맑은 고딕"/>
                  <a:ea typeface="맑은 고딕"/>
                </a:rPr>
                <a:t>CTC Interrupt vector</a:t>
              </a:r>
              <a:endParaRPr lang="en-US" sz="4000" b="0" strike="noStrike" spc="-1">
                <a:latin typeface="Arial"/>
              </a:endParaRPr>
            </a:p>
          </p:txBody>
        </p:sp>
        <p:sp>
          <p:nvSpPr>
            <p:cNvPr id="1750" name="CustomShape 4"/>
            <p:cNvSpPr/>
            <p:nvPr/>
          </p:nvSpPr>
          <p:spPr>
            <a:xfrm>
              <a:off x="6024600" y="3015720"/>
              <a:ext cx="226080" cy="853200"/>
            </a:xfrm>
            <a:prstGeom prst="rightBrace">
              <a:avLst>
                <a:gd name="adj1" fmla="val 8333"/>
                <a:gd name="adj2" fmla="val 48734"/>
              </a:avLst>
            </a:prstGeom>
            <a:noFill/>
            <a:ln w="2844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751" name="CustomShape 5"/>
            <p:cNvSpPr/>
            <p:nvPr/>
          </p:nvSpPr>
          <p:spPr>
            <a:xfrm>
              <a:off x="6364440" y="3015720"/>
              <a:ext cx="2666880" cy="699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515151"/>
                  </a:solidFill>
                  <a:latin typeface="맑은 고딕"/>
                  <a:ea typeface="맑은 고딕"/>
                </a:rPr>
                <a:t>TCCRnA/B</a:t>
              </a:r>
              <a:endParaRPr lang="en-US" sz="4000" b="0" strike="noStrike" spc="-1">
                <a:latin typeface="Arial"/>
              </a:endParaRPr>
            </a:p>
          </p:txBody>
        </p:sp>
        <p:sp>
          <p:nvSpPr>
            <p:cNvPr id="1752" name="CustomShape 6"/>
            <p:cNvSpPr/>
            <p:nvPr/>
          </p:nvSpPr>
          <p:spPr>
            <a:xfrm>
              <a:off x="6351840" y="4583160"/>
              <a:ext cx="2086200" cy="699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515151"/>
                  </a:solidFill>
                  <a:latin typeface="맑은 고딕"/>
                  <a:ea typeface="맑은 고딕"/>
                </a:rPr>
                <a:t>TIMSKn</a:t>
              </a:r>
              <a:endParaRPr lang="en-US" sz="4000" b="0" strike="noStrike" spc="-1">
                <a:latin typeface="Arial"/>
              </a:endParaRPr>
            </a:p>
          </p:txBody>
        </p:sp>
      </p:grpSp>
      <p:sp>
        <p:nvSpPr>
          <p:cNvPr id="1753" name="CustomShape 7"/>
          <p:cNvSpPr/>
          <p:nvPr/>
        </p:nvSpPr>
        <p:spPr>
          <a:xfrm>
            <a:off x="6329520" y="4013640"/>
            <a:ext cx="24426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OCRnA/B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CustomShape 1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  <p:grpSp>
        <p:nvGrpSpPr>
          <p:cNvPr id="1755" name="Group 2"/>
          <p:cNvGrpSpPr/>
          <p:nvPr/>
        </p:nvGrpSpPr>
        <p:grpSpPr>
          <a:xfrm>
            <a:off x="698760" y="2736360"/>
            <a:ext cx="8332560" cy="2546640"/>
            <a:chOff x="698760" y="2736360"/>
            <a:chExt cx="8332560" cy="2546640"/>
          </a:xfrm>
        </p:grpSpPr>
        <p:sp>
          <p:nvSpPr>
            <p:cNvPr id="1756" name="CustomShape 3"/>
            <p:cNvSpPr/>
            <p:nvPr/>
          </p:nvSpPr>
          <p:spPr>
            <a:xfrm>
              <a:off x="698760" y="2736360"/>
              <a:ext cx="5237640" cy="2528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FF0000"/>
                  </a:solidFill>
                  <a:latin typeface="맑은 고딕"/>
                  <a:ea typeface="맑은 고딕"/>
                </a:rPr>
                <a:t>Prescaler</a:t>
              </a:r>
              <a:endParaRPr lang="en-US" sz="4000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FF0000"/>
                  </a:solidFill>
                  <a:latin typeface="맑은 고딕"/>
                  <a:ea typeface="맑은 고딕"/>
                </a:rPr>
                <a:t>Counter Mode</a:t>
              </a:r>
              <a:endParaRPr lang="en-US" sz="4000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515151"/>
                  </a:solidFill>
                  <a:latin typeface="맑은 고딕"/>
                  <a:ea typeface="맑은 고딕"/>
                </a:rPr>
                <a:t>Target value</a:t>
              </a:r>
              <a:endParaRPr lang="en-US" sz="4000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515151"/>
                  </a:solidFill>
                  <a:latin typeface="맑은 고딕"/>
                  <a:ea typeface="맑은 고딕"/>
                </a:rPr>
                <a:t>CTC Interrupt vector</a:t>
              </a:r>
              <a:endParaRPr lang="en-US" sz="4000" b="0" strike="noStrike" spc="-1">
                <a:latin typeface="Arial"/>
              </a:endParaRPr>
            </a:p>
          </p:txBody>
        </p:sp>
        <p:sp>
          <p:nvSpPr>
            <p:cNvPr id="1757" name="CustomShape 4"/>
            <p:cNvSpPr/>
            <p:nvPr/>
          </p:nvSpPr>
          <p:spPr>
            <a:xfrm>
              <a:off x="6024600" y="3015720"/>
              <a:ext cx="226080" cy="853200"/>
            </a:xfrm>
            <a:prstGeom prst="rightBrace">
              <a:avLst>
                <a:gd name="adj1" fmla="val 8333"/>
                <a:gd name="adj2" fmla="val 48734"/>
              </a:avLst>
            </a:prstGeom>
            <a:noFill/>
            <a:ln w="2844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758" name="CustomShape 5"/>
            <p:cNvSpPr/>
            <p:nvPr/>
          </p:nvSpPr>
          <p:spPr>
            <a:xfrm>
              <a:off x="6364440" y="3015720"/>
              <a:ext cx="2666880" cy="699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FF0000"/>
                  </a:solidFill>
                  <a:latin typeface="맑은 고딕"/>
                  <a:ea typeface="맑은 고딕"/>
                </a:rPr>
                <a:t>TCCRnA/B</a:t>
              </a:r>
              <a:endParaRPr lang="en-US" sz="4000" b="0" strike="noStrike" spc="-1">
                <a:latin typeface="Arial"/>
              </a:endParaRPr>
            </a:p>
          </p:txBody>
        </p:sp>
        <p:sp>
          <p:nvSpPr>
            <p:cNvPr id="1759" name="CustomShape 6"/>
            <p:cNvSpPr/>
            <p:nvPr/>
          </p:nvSpPr>
          <p:spPr>
            <a:xfrm>
              <a:off x="6351840" y="4583160"/>
              <a:ext cx="2086200" cy="699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515151"/>
                  </a:solidFill>
                  <a:latin typeface="맑은 고딕"/>
                  <a:ea typeface="맑은 고딕"/>
                </a:rPr>
                <a:t>TIMSKn</a:t>
              </a:r>
              <a:endParaRPr lang="en-US" sz="4000" b="0" strike="noStrike" spc="-1">
                <a:latin typeface="Arial"/>
              </a:endParaRPr>
            </a:p>
          </p:txBody>
        </p:sp>
      </p:grpSp>
      <p:sp>
        <p:nvSpPr>
          <p:cNvPr id="1760" name="CustomShape 7"/>
          <p:cNvSpPr/>
          <p:nvPr/>
        </p:nvSpPr>
        <p:spPr>
          <a:xfrm>
            <a:off x="6329520" y="4013640"/>
            <a:ext cx="24426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OCRnA/B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CustomShape 1"/>
          <p:cNvSpPr/>
          <p:nvPr/>
        </p:nvSpPr>
        <p:spPr>
          <a:xfrm>
            <a:off x="842400" y="1481760"/>
            <a:ext cx="62895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TCCRnA/B : TIM mode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762" name="CustomShape 2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  <p:grpSp>
        <p:nvGrpSpPr>
          <p:cNvPr id="1763" name="Group 3"/>
          <p:cNvGrpSpPr/>
          <p:nvPr/>
        </p:nvGrpSpPr>
        <p:grpSpPr>
          <a:xfrm>
            <a:off x="923760" y="2189520"/>
            <a:ext cx="6289560" cy="2478600"/>
            <a:chOff x="923760" y="2189520"/>
            <a:chExt cx="6289560" cy="2478600"/>
          </a:xfrm>
        </p:grpSpPr>
        <p:pic>
          <p:nvPicPr>
            <p:cNvPr id="1764" name="Picture 2"/>
            <p:cNvPicPr/>
            <p:nvPr/>
          </p:nvPicPr>
          <p:blipFill>
            <a:blip r:embed="rId2"/>
            <a:stretch/>
          </p:blipFill>
          <p:spPr>
            <a:xfrm>
              <a:off x="923760" y="2189520"/>
              <a:ext cx="6289560" cy="110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65" name="Picture 4"/>
            <p:cNvPicPr/>
            <p:nvPr/>
          </p:nvPicPr>
          <p:blipFill>
            <a:blip r:embed="rId3"/>
            <a:stretch/>
          </p:blipFill>
          <p:spPr>
            <a:xfrm>
              <a:off x="1010160" y="3476880"/>
              <a:ext cx="5959800" cy="11912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766" name="CustomShape 4"/>
          <p:cNvSpPr/>
          <p:nvPr/>
        </p:nvSpPr>
        <p:spPr>
          <a:xfrm>
            <a:off x="4808160" y="2551680"/>
            <a:ext cx="952200" cy="358200"/>
          </a:xfrm>
          <a:prstGeom prst="rect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7" name="CustomShape 5"/>
          <p:cNvSpPr/>
          <p:nvPr/>
        </p:nvSpPr>
        <p:spPr>
          <a:xfrm>
            <a:off x="3987360" y="3824280"/>
            <a:ext cx="459720" cy="358200"/>
          </a:xfrm>
          <a:prstGeom prst="rect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68" name="그림 1767"/>
          <p:cNvPicPr/>
          <p:nvPr/>
        </p:nvPicPr>
        <p:blipFill>
          <a:blip r:embed="rId4"/>
          <a:stretch/>
        </p:blipFill>
        <p:spPr>
          <a:xfrm>
            <a:off x="6309360" y="2286000"/>
            <a:ext cx="5487480" cy="3840480"/>
          </a:xfrm>
          <a:prstGeom prst="rect">
            <a:avLst/>
          </a:prstGeom>
          <a:ln>
            <a:noFill/>
          </a:ln>
        </p:spPr>
      </p:pic>
      <p:sp>
        <p:nvSpPr>
          <p:cNvPr id="1769" name="CustomShape 6"/>
          <p:cNvSpPr/>
          <p:nvPr/>
        </p:nvSpPr>
        <p:spPr>
          <a:xfrm>
            <a:off x="7040880" y="5486400"/>
            <a:ext cx="2560320" cy="358200"/>
          </a:xfrm>
          <a:prstGeom prst="rect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CustomShape 1"/>
          <p:cNvSpPr/>
          <p:nvPr/>
        </p:nvSpPr>
        <p:spPr>
          <a:xfrm>
            <a:off x="842400" y="1481760"/>
            <a:ext cx="62895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TCCRnA/B : Prescaler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771" name="CustomShape 2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  <p:grpSp>
        <p:nvGrpSpPr>
          <p:cNvPr id="1772" name="Group 3"/>
          <p:cNvGrpSpPr/>
          <p:nvPr/>
        </p:nvGrpSpPr>
        <p:grpSpPr>
          <a:xfrm>
            <a:off x="923760" y="2189520"/>
            <a:ext cx="6289560" cy="2478600"/>
            <a:chOff x="923760" y="2189520"/>
            <a:chExt cx="6289560" cy="2478600"/>
          </a:xfrm>
        </p:grpSpPr>
        <p:pic>
          <p:nvPicPr>
            <p:cNvPr id="1773" name="Picture 2"/>
            <p:cNvPicPr/>
            <p:nvPr/>
          </p:nvPicPr>
          <p:blipFill>
            <a:blip r:embed="rId2"/>
            <a:stretch/>
          </p:blipFill>
          <p:spPr>
            <a:xfrm>
              <a:off x="923760" y="2189520"/>
              <a:ext cx="6289560" cy="110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74" name="Picture 4"/>
            <p:cNvPicPr/>
            <p:nvPr/>
          </p:nvPicPr>
          <p:blipFill>
            <a:blip r:embed="rId3"/>
            <a:stretch/>
          </p:blipFill>
          <p:spPr>
            <a:xfrm>
              <a:off x="1010160" y="3476880"/>
              <a:ext cx="5959800" cy="11912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775" name="CustomShape 4"/>
          <p:cNvSpPr/>
          <p:nvPr/>
        </p:nvSpPr>
        <p:spPr>
          <a:xfrm>
            <a:off x="4485240" y="3844080"/>
            <a:ext cx="1335960" cy="337320"/>
          </a:xfrm>
          <a:prstGeom prst="rect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76" name="그림 9"/>
          <p:cNvPicPr/>
          <p:nvPr/>
        </p:nvPicPr>
        <p:blipFill>
          <a:blip r:embed="rId4"/>
          <a:stretch/>
        </p:blipFill>
        <p:spPr>
          <a:xfrm>
            <a:off x="5680080" y="4461840"/>
            <a:ext cx="6344280" cy="235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CustomShape 1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  <p:grpSp>
        <p:nvGrpSpPr>
          <p:cNvPr id="1778" name="Group 2"/>
          <p:cNvGrpSpPr/>
          <p:nvPr/>
        </p:nvGrpSpPr>
        <p:grpSpPr>
          <a:xfrm>
            <a:off x="698760" y="2736360"/>
            <a:ext cx="8332560" cy="2546640"/>
            <a:chOff x="698760" y="2736360"/>
            <a:chExt cx="8332560" cy="2546640"/>
          </a:xfrm>
        </p:grpSpPr>
        <p:sp>
          <p:nvSpPr>
            <p:cNvPr id="1779" name="CustomShape 3"/>
            <p:cNvSpPr/>
            <p:nvPr/>
          </p:nvSpPr>
          <p:spPr>
            <a:xfrm>
              <a:off x="698760" y="2736360"/>
              <a:ext cx="5237640" cy="2528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515151"/>
                  </a:solidFill>
                  <a:latin typeface="맑은 고딕"/>
                  <a:ea typeface="맑은 고딕"/>
                </a:rPr>
                <a:t>Prescaler</a:t>
              </a:r>
              <a:endParaRPr lang="en-US" sz="4000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515151"/>
                  </a:solidFill>
                  <a:latin typeface="맑은 고딕"/>
                  <a:ea typeface="맑은 고딕"/>
                </a:rPr>
                <a:t>Counter Mode</a:t>
              </a:r>
              <a:endParaRPr lang="en-US" sz="4000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FF0000"/>
                  </a:solidFill>
                  <a:latin typeface="맑은 고딕"/>
                  <a:ea typeface="맑은 고딕"/>
                </a:rPr>
                <a:t>Target value</a:t>
              </a:r>
              <a:endParaRPr lang="en-US" sz="4000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515151"/>
                  </a:solidFill>
                  <a:latin typeface="맑은 고딕"/>
                  <a:ea typeface="맑은 고딕"/>
                </a:rPr>
                <a:t>CTC Interrupt vector</a:t>
              </a:r>
              <a:endParaRPr lang="en-US" sz="4000" b="0" strike="noStrike" spc="-1">
                <a:latin typeface="Arial"/>
              </a:endParaRPr>
            </a:p>
          </p:txBody>
        </p:sp>
        <p:sp>
          <p:nvSpPr>
            <p:cNvPr id="1780" name="CustomShape 4"/>
            <p:cNvSpPr/>
            <p:nvPr/>
          </p:nvSpPr>
          <p:spPr>
            <a:xfrm>
              <a:off x="6024600" y="3015720"/>
              <a:ext cx="226080" cy="853200"/>
            </a:xfrm>
            <a:prstGeom prst="rightBrace">
              <a:avLst>
                <a:gd name="adj1" fmla="val 8333"/>
                <a:gd name="adj2" fmla="val 48734"/>
              </a:avLst>
            </a:prstGeom>
            <a:noFill/>
            <a:ln w="2844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781" name="CustomShape 5"/>
            <p:cNvSpPr/>
            <p:nvPr/>
          </p:nvSpPr>
          <p:spPr>
            <a:xfrm>
              <a:off x="6364440" y="3015720"/>
              <a:ext cx="2666880" cy="699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515151"/>
                  </a:solidFill>
                  <a:latin typeface="맑은 고딕"/>
                  <a:ea typeface="맑은 고딕"/>
                </a:rPr>
                <a:t>TCCRnA/B</a:t>
              </a:r>
              <a:endParaRPr lang="en-US" sz="4000" b="0" strike="noStrike" spc="-1">
                <a:latin typeface="Arial"/>
              </a:endParaRPr>
            </a:p>
          </p:txBody>
        </p:sp>
        <p:sp>
          <p:nvSpPr>
            <p:cNvPr id="1782" name="CustomShape 6"/>
            <p:cNvSpPr/>
            <p:nvPr/>
          </p:nvSpPr>
          <p:spPr>
            <a:xfrm>
              <a:off x="6351840" y="4583160"/>
              <a:ext cx="2086200" cy="699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515151"/>
                  </a:solidFill>
                  <a:latin typeface="맑은 고딕"/>
                  <a:ea typeface="맑은 고딕"/>
                </a:rPr>
                <a:t>TIMSKn</a:t>
              </a:r>
              <a:endParaRPr lang="en-US" sz="4000" b="0" strike="noStrike" spc="-1">
                <a:latin typeface="Arial"/>
              </a:endParaRPr>
            </a:p>
          </p:txBody>
        </p:sp>
      </p:grpSp>
      <p:sp>
        <p:nvSpPr>
          <p:cNvPr id="1783" name="CustomShape 7"/>
          <p:cNvSpPr/>
          <p:nvPr/>
        </p:nvSpPr>
        <p:spPr>
          <a:xfrm>
            <a:off x="6329520" y="4013640"/>
            <a:ext cx="24426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OCRnA/B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CustomShape 1"/>
          <p:cNvSpPr/>
          <p:nvPr/>
        </p:nvSpPr>
        <p:spPr>
          <a:xfrm>
            <a:off x="842400" y="1481760"/>
            <a:ext cx="62895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OCRnA/B : Taget value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785" name="CustomShape 2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  <p:pic>
        <p:nvPicPr>
          <p:cNvPr id="1786" name="그림 9"/>
          <p:cNvPicPr/>
          <p:nvPr/>
        </p:nvPicPr>
        <p:blipFill>
          <a:blip r:embed="rId2"/>
          <a:stretch/>
        </p:blipFill>
        <p:spPr>
          <a:xfrm>
            <a:off x="1186920" y="2469960"/>
            <a:ext cx="9391320" cy="3838320"/>
          </a:xfrm>
          <a:prstGeom prst="rect">
            <a:avLst/>
          </a:prstGeom>
          <a:ln>
            <a:noFill/>
          </a:ln>
        </p:spPr>
      </p:pic>
      <p:sp>
        <p:nvSpPr>
          <p:cNvPr id="1787" name="Line 3"/>
          <p:cNvSpPr/>
          <p:nvPr/>
        </p:nvSpPr>
        <p:spPr>
          <a:xfrm>
            <a:off x="1866600" y="3954600"/>
            <a:ext cx="8046720" cy="0"/>
          </a:xfrm>
          <a:prstGeom prst="line">
            <a:avLst/>
          </a:prstGeom>
          <a:ln w="2844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8" name="Line 4"/>
          <p:cNvSpPr/>
          <p:nvPr/>
        </p:nvSpPr>
        <p:spPr>
          <a:xfrm>
            <a:off x="1859040" y="4152600"/>
            <a:ext cx="4165200" cy="0"/>
          </a:xfrm>
          <a:prstGeom prst="line">
            <a:avLst/>
          </a:prstGeom>
          <a:ln w="2844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9" name="Line 5"/>
          <p:cNvSpPr/>
          <p:nvPr/>
        </p:nvSpPr>
        <p:spPr>
          <a:xfrm>
            <a:off x="1866600" y="5897880"/>
            <a:ext cx="8046720" cy="0"/>
          </a:xfrm>
          <a:prstGeom prst="line">
            <a:avLst/>
          </a:prstGeom>
          <a:ln w="2844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0" name="Line 6"/>
          <p:cNvSpPr/>
          <p:nvPr/>
        </p:nvSpPr>
        <p:spPr>
          <a:xfrm>
            <a:off x="1859040" y="6095880"/>
            <a:ext cx="4165200" cy="0"/>
          </a:xfrm>
          <a:prstGeom prst="line">
            <a:avLst/>
          </a:prstGeom>
          <a:ln w="2844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CustomShape 1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  <p:grpSp>
        <p:nvGrpSpPr>
          <p:cNvPr id="1792" name="Group 2"/>
          <p:cNvGrpSpPr/>
          <p:nvPr/>
        </p:nvGrpSpPr>
        <p:grpSpPr>
          <a:xfrm>
            <a:off x="698760" y="2736360"/>
            <a:ext cx="8332560" cy="2546640"/>
            <a:chOff x="698760" y="2736360"/>
            <a:chExt cx="8332560" cy="2546640"/>
          </a:xfrm>
        </p:grpSpPr>
        <p:sp>
          <p:nvSpPr>
            <p:cNvPr id="1793" name="CustomShape 3"/>
            <p:cNvSpPr/>
            <p:nvPr/>
          </p:nvSpPr>
          <p:spPr>
            <a:xfrm>
              <a:off x="698760" y="2736360"/>
              <a:ext cx="5237640" cy="2528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515151"/>
                  </a:solidFill>
                  <a:latin typeface="맑은 고딕"/>
                  <a:ea typeface="맑은 고딕"/>
                </a:rPr>
                <a:t>Prescaler</a:t>
              </a:r>
              <a:endParaRPr lang="en-US" sz="4000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515151"/>
                  </a:solidFill>
                  <a:latin typeface="맑은 고딕"/>
                  <a:ea typeface="맑은 고딕"/>
                </a:rPr>
                <a:t>Counter Mode</a:t>
              </a:r>
              <a:endParaRPr lang="en-US" sz="4000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515151"/>
                  </a:solidFill>
                  <a:latin typeface="맑은 고딕"/>
                  <a:ea typeface="맑은 고딕"/>
                </a:rPr>
                <a:t>Target value</a:t>
              </a:r>
              <a:endParaRPr lang="en-US" sz="4000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FF0000"/>
                  </a:solidFill>
                  <a:latin typeface="맑은 고딕"/>
                  <a:ea typeface="맑은 고딕"/>
                </a:rPr>
                <a:t>CTC Interrupt vector</a:t>
              </a:r>
              <a:endParaRPr lang="en-US" sz="4000" b="0" strike="noStrike" spc="-1">
                <a:latin typeface="Arial"/>
              </a:endParaRPr>
            </a:p>
          </p:txBody>
        </p:sp>
        <p:sp>
          <p:nvSpPr>
            <p:cNvPr id="1794" name="CustomShape 4"/>
            <p:cNvSpPr/>
            <p:nvPr/>
          </p:nvSpPr>
          <p:spPr>
            <a:xfrm>
              <a:off x="6024600" y="3015720"/>
              <a:ext cx="226080" cy="853200"/>
            </a:xfrm>
            <a:prstGeom prst="rightBrace">
              <a:avLst>
                <a:gd name="adj1" fmla="val 8333"/>
                <a:gd name="adj2" fmla="val 48734"/>
              </a:avLst>
            </a:prstGeom>
            <a:noFill/>
            <a:ln w="2844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795" name="CustomShape 5"/>
            <p:cNvSpPr/>
            <p:nvPr/>
          </p:nvSpPr>
          <p:spPr>
            <a:xfrm>
              <a:off x="6364440" y="3015720"/>
              <a:ext cx="2666880" cy="699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515151"/>
                  </a:solidFill>
                  <a:latin typeface="맑은 고딕"/>
                  <a:ea typeface="맑은 고딕"/>
                </a:rPr>
                <a:t>TCCRnA/B</a:t>
              </a:r>
              <a:endParaRPr lang="en-US" sz="4000" b="0" strike="noStrike" spc="-1">
                <a:latin typeface="Arial"/>
              </a:endParaRPr>
            </a:p>
          </p:txBody>
        </p:sp>
        <p:sp>
          <p:nvSpPr>
            <p:cNvPr id="1796" name="CustomShape 6"/>
            <p:cNvSpPr/>
            <p:nvPr/>
          </p:nvSpPr>
          <p:spPr>
            <a:xfrm>
              <a:off x="6351840" y="4583160"/>
              <a:ext cx="2086200" cy="699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FF0000"/>
                  </a:solidFill>
                  <a:latin typeface="맑은 고딕"/>
                  <a:ea typeface="맑은 고딕"/>
                </a:rPr>
                <a:t>TIMSKn</a:t>
              </a:r>
              <a:endParaRPr lang="en-US" sz="4000" b="0" strike="noStrike" spc="-1">
                <a:latin typeface="Arial"/>
              </a:endParaRPr>
            </a:p>
          </p:txBody>
        </p:sp>
      </p:grpSp>
      <p:sp>
        <p:nvSpPr>
          <p:cNvPr id="1797" name="CustomShape 7"/>
          <p:cNvSpPr/>
          <p:nvPr/>
        </p:nvSpPr>
        <p:spPr>
          <a:xfrm>
            <a:off x="6329520" y="4013640"/>
            <a:ext cx="24426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OCRnA/B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CustomShape 1"/>
          <p:cNvSpPr/>
          <p:nvPr/>
        </p:nvSpPr>
        <p:spPr>
          <a:xfrm>
            <a:off x="842400" y="1481760"/>
            <a:ext cx="62895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TIMSKn : IRQ vector set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799" name="CustomShape 2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  <p:pic>
        <p:nvPicPr>
          <p:cNvPr id="1800" name="Picture 2"/>
          <p:cNvPicPr/>
          <p:nvPr/>
        </p:nvPicPr>
        <p:blipFill>
          <a:blip r:embed="rId2"/>
          <a:stretch/>
        </p:blipFill>
        <p:spPr>
          <a:xfrm>
            <a:off x="842400" y="2355480"/>
            <a:ext cx="6792840" cy="3526920"/>
          </a:xfrm>
          <a:prstGeom prst="rect">
            <a:avLst/>
          </a:prstGeom>
          <a:ln>
            <a:noFill/>
          </a:ln>
        </p:spPr>
      </p:pic>
      <p:sp>
        <p:nvSpPr>
          <p:cNvPr id="1801" name="CustomShape 3"/>
          <p:cNvSpPr/>
          <p:nvPr/>
        </p:nvSpPr>
        <p:spPr>
          <a:xfrm>
            <a:off x="1185840" y="3781440"/>
            <a:ext cx="6251040" cy="1384560"/>
          </a:xfrm>
          <a:prstGeom prst="rect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2" name="CustomShape 4"/>
          <p:cNvSpPr/>
          <p:nvPr/>
        </p:nvSpPr>
        <p:spPr>
          <a:xfrm flipV="1">
            <a:off x="4526280" y="2643120"/>
            <a:ext cx="974880" cy="639720"/>
          </a:xfrm>
          <a:prstGeom prst="rect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CustomShape 1"/>
          <p:cNvSpPr/>
          <p:nvPr/>
        </p:nvSpPr>
        <p:spPr>
          <a:xfrm>
            <a:off x="842400" y="1481760"/>
            <a:ext cx="62895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TIMSKn : IRQ vector set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804" name="CustomShape 2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  <p:pic>
        <p:nvPicPr>
          <p:cNvPr id="1805" name="Picture 2"/>
          <p:cNvPicPr/>
          <p:nvPr/>
        </p:nvPicPr>
        <p:blipFill>
          <a:blip r:embed="rId2"/>
          <a:stretch/>
        </p:blipFill>
        <p:spPr>
          <a:xfrm>
            <a:off x="842400" y="2352960"/>
            <a:ext cx="6792840" cy="3526920"/>
          </a:xfrm>
          <a:prstGeom prst="rect">
            <a:avLst/>
          </a:prstGeom>
          <a:ln>
            <a:noFill/>
          </a:ln>
        </p:spPr>
      </p:pic>
      <p:sp>
        <p:nvSpPr>
          <p:cNvPr id="1806" name="CustomShape 3"/>
          <p:cNvSpPr/>
          <p:nvPr/>
        </p:nvSpPr>
        <p:spPr>
          <a:xfrm>
            <a:off x="1231560" y="3758400"/>
            <a:ext cx="4124880" cy="241560"/>
          </a:xfrm>
          <a:prstGeom prst="rect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807" name="Group 4"/>
          <p:cNvGrpSpPr/>
          <p:nvPr/>
        </p:nvGrpSpPr>
        <p:grpSpPr>
          <a:xfrm>
            <a:off x="5766120" y="975240"/>
            <a:ext cx="5934600" cy="5504760"/>
            <a:chOff x="5766120" y="975240"/>
            <a:chExt cx="5934600" cy="5504760"/>
          </a:xfrm>
        </p:grpSpPr>
        <p:pic>
          <p:nvPicPr>
            <p:cNvPr id="1808" name="그림 6"/>
            <p:cNvPicPr/>
            <p:nvPr/>
          </p:nvPicPr>
          <p:blipFill>
            <a:blip r:embed="rId3"/>
            <a:stretch/>
          </p:blipFill>
          <p:spPr>
            <a:xfrm>
              <a:off x="5766120" y="975240"/>
              <a:ext cx="5934600" cy="55047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809" name="CustomShape 5"/>
            <p:cNvSpPr/>
            <p:nvPr/>
          </p:nvSpPr>
          <p:spPr>
            <a:xfrm>
              <a:off x="5865120" y="3069360"/>
              <a:ext cx="5024520" cy="339120"/>
            </a:xfrm>
            <a:prstGeom prst="rect">
              <a:avLst/>
            </a:prstGeom>
            <a:noFill/>
            <a:ln w="2844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10" name="CustomShape 6"/>
            <p:cNvSpPr/>
            <p:nvPr/>
          </p:nvSpPr>
          <p:spPr>
            <a:xfrm>
              <a:off x="5865120" y="3777480"/>
              <a:ext cx="5024520" cy="339120"/>
            </a:xfrm>
            <a:prstGeom prst="rect">
              <a:avLst/>
            </a:prstGeom>
            <a:noFill/>
            <a:ln w="2844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11" name="CustomShape 7"/>
            <p:cNvSpPr/>
            <p:nvPr/>
          </p:nvSpPr>
          <p:spPr>
            <a:xfrm>
              <a:off x="5865120" y="4300920"/>
              <a:ext cx="5024520" cy="339120"/>
            </a:xfrm>
            <a:prstGeom prst="rect">
              <a:avLst/>
            </a:prstGeom>
            <a:noFill/>
            <a:ln w="2844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12" name="CustomShape 8"/>
          <p:cNvSpPr/>
          <p:nvPr/>
        </p:nvSpPr>
        <p:spPr>
          <a:xfrm>
            <a:off x="1231560" y="4457520"/>
            <a:ext cx="4124880" cy="241560"/>
          </a:xfrm>
          <a:prstGeom prst="rect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CustomShape 1"/>
          <p:cNvSpPr/>
          <p:nvPr/>
        </p:nvSpPr>
        <p:spPr>
          <a:xfrm>
            <a:off x="965160" y="392400"/>
            <a:ext cx="52743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 : Lab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814" name="CustomShape 2"/>
          <p:cNvSpPr/>
          <p:nvPr/>
        </p:nvSpPr>
        <p:spPr>
          <a:xfrm>
            <a:off x="846000" y="1467360"/>
            <a:ext cx="52498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https://wokwi.com/projects/343079690778444370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2337120" y="2767320"/>
            <a:ext cx="75175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뭘 비례하고 미분하고 적분하는데</a:t>
            </a: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?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369" name="CustomShape 2"/>
          <p:cNvSpPr/>
          <p:nvPr/>
        </p:nvSpPr>
        <p:spPr>
          <a:xfrm>
            <a:off x="3048840" y="3429000"/>
            <a:ext cx="6094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sz="1800" b="1" strike="noStrike" spc="-1">
                <a:solidFill>
                  <a:srgbClr val="5F6368"/>
                </a:solidFill>
                <a:latin typeface="Apple SD Gothic Neo"/>
                <a:ea typeface="Pretendard"/>
              </a:rPr>
              <a:t>비례</a:t>
            </a:r>
            <a:r>
              <a:rPr lang="en-US" sz="1800" b="1" strike="noStrike" spc="-1">
                <a:solidFill>
                  <a:srgbClr val="5F6368"/>
                </a:solidFill>
                <a:latin typeface="Apple SD Gothic Neo"/>
                <a:ea typeface="Pretendard"/>
              </a:rPr>
              <a:t>-</a:t>
            </a:r>
            <a:r>
              <a:rPr lang="ko-KR" sz="1800" b="1" strike="noStrike" spc="-1">
                <a:solidFill>
                  <a:srgbClr val="5F6368"/>
                </a:solidFill>
                <a:latin typeface="Apple SD Gothic Neo"/>
                <a:ea typeface="Pretendard"/>
              </a:rPr>
              <a:t>미분</a:t>
            </a:r>
            <a:r>
              <a:rPr lang="en-US" sz="1800" b="1" strike="noStrike" spc="-1">
                <a:solidFill>
                  <a:srgbClr val="5F6368"/>
                </a:solidFill>
                <a:latin typeface="Apple SD Gothic Neo"/>
                <a:ea typeface="Pretendard"/>
              </a:rPr>
              <a:t>-</a:t>
            </a:r>
            <a:r>
              <a:rPr lang="ko-KR" sz="1800" b="1" strike="noStrike" spc="-1">
                <a:solidFill>
                  <a:srgbClr val="5F6368"/>
                </a:solidFill>
                <a:latin typeface="Apple SD Gothic Neo"/>
                <a:ea typeface="Pretendard"/>
              </a:rPr>
              <a:t>적분 제어기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70" name="CustomShape 3"/>
          <p:cNvSpPr/>
          <p:nvPr/>
        </p:nvSpPr>
        <p:spPr>
          <a:xfrm>
            <a:off x="608760" y="392400"/>
            <a:ext cx="25401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PID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CustomShape 1"/>
          <p:cNvSpPr/>
          <p:nvPr/>
        </p:nvSpPr>
        <p:spPr>
          <a:xfrm>
            <a:off x="983520" y="392400"/>
            <a:ext cx="5556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 : Quiz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816" name="CustomShape 2"/>
          <p:cNvSpPr/>
          <p:nvPr/>
        </p:nvSpPr>
        <p:spPr>
          <a:xfrm>
            <a:off x="846000" y="1486080"/>
            <a:ext cx="52498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Pretendard"/>
                <a:ea typeface="Pretendard"/>
              </a:rPr>
              <a:t>https://wokwi.com/projects/344071107501883987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817" name="CustomShape 3"/>
          <p:cNvSpPr/>
          <p:nvPr/>
        </p:nvSpPr>
        <p:spPr>
          <a:xfrm>
            <a:off x="923760" y="2025360"/>
            <a:ext cx="5249880" cy="283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Pretendard ExtraBold"/>
              <a:buAutoNum type="arabicPeriod"/>
            </a:pPr>
            <a:r>
              <a:rPr lang="en-US" sz="1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1</a:t>
            </a:r>
            <a:r>
              <a:rPr lang="ko-KR" sz="1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초 단위로 카운트 하는 스톱워치를 구현해라</a:t>
            </a:r>
            <a:endParaRPr lang="en-US" sz="18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Pretendard ExtraBold"/>
              <a:buAutoNum type="arabicPeriod"/>
            </a:pPr>
            <a:r>
              <a:rPr lang="en-US" sz="1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10</a:t>
            </a:r>
            <a:r>
              <a:rPr lang="ko-KR" sz="1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초에 한번씩 시간과 </a:t>
            </a:r>
            <a:r>
              <a:rPr lang="en-US" sz="1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HI </a:t>
            </a:r>
            <a:r>
              <a:rPr lang="ko-KR" sz="1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를 출력하라</a:t>
            </a:r>
            <a:endParaRPr lang="en-US" sz="18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Pretendard ExtraBold"/>
              <a:buAutoNum type="arabicPeriod"/>
            </a:pPr>
            <a:r>
              <a:rPr lang="ko-KR" sz="1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이때</a:t>
            </a:r>
            <a:r>
              <a:rPr lang="en-US" sz="1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, </a:t>
            </a:r>
            <a:r>
              <a:rPr lang="ko-KR" sz="1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프리스케일러는 </a:t>
            </a:r>
            <a:r>
              <a:rPr lang="en-US" sz="1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256</a:t>
            </a:r>
            <a:r>
              <a:rPr lang="ko-KR" sz="1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을 사용한다</a:t>
            </a:r>
            <a:endParaRPr lang="en-US" sz="18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Pretendard ExtraBold"/>
              <a:buAutoNum type="arabicPeriod"/>
            </a:pPr>
            <a:r>
              <a:rPr lang="ko-KR" sz="1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이때</a:t>
            </a:r>
            <a:r>
              <a:rPr lang="en-US" sz="1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, IRQ </a:t>
            </a:r>
            <a:r>
              <a:rPr lang="ko-KR" sz="1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벡터 테이블 상 ‘</a:t>
            </a:r>
            <a:r>
              <a:rPr lang="en-US" sz="1800" b="0" strike="noStrike" spc="-1">
                <a:solidFill>
                  <a:srgbClr val="000000"/>
                </a:solidFill>
                <a:latin typeface="Consolas"/>
                <a:ea typeface="Pretendard"/>
              </a:rPr>
              <a:t>TIMER0 COMPA</a:t>
            </a:r>
            <a:r>
              <a:rPr lang="en-US" sz="1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’</a:t>
            </a:r>
            <a:r>
              <a:t/>
            </a:r>
            <a:br/>
            <a:r>
              <a:rPr lang="ko-KR" sz="1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인터럽트 를 사용한다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* </a:t>
            </a:r>
            <a:r>
              <a:rPr lang="ko-KR" sz="1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해당과제는 코드 외 아래 </a:t>
            </a:r>
            <a:r>
              <a:rPr lang="en-US" sz="1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2</a:t>
            </a:r>
            <a:r>
              <a:rPr lang="ko-KR" sz="1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가지 항목을 추가 제출바랍니다 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ko-KR" sz="1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프리스케일링 한 클럭의 주기 </a:t>
            </a:r>
            <a:r>
              <a:rPr lang="en-US" sz="1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: </a:t>
            </a:r>
            <a:r>
              <a:rPr lang="ko-KR" sz="1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계산과정 필수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ko-KR" sz="1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인터럽트 발생 주기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1818" name="Group 4"/>
          <p:cNvGrpSpPr/>
          <p:nvPr/>
        </p:nvGrpSpPr>
        <p:grpSpPr>
          <a:xfrm>
            <a:off x="6288840" y="1460160"/>
            <a:ext cx="5411520" cy="5019840"/>
            <a:chOff x="6288840" y="1460160"/>
            <a:chExt cx="5411520" cy="5019840"/>
          </a:xfrm>
        </p:grpSpPr>
        <p:pic>
          <p:nvPicPr>
            <p:cNvPr id="1819" name="그림 3"/>
            <p:cNvPicPr/>
            <p:nvPr/>
          </p:nvPicPr>
          <p:blipFill>
            <a:blip r:embed="rId2"/>
            <a:stretch/>
          </p:blipFill>
          <p:spPr>
            <a:xfrm>
              <a:off x="6288840" y="1460160"/>
              <a:ext cx="5411520" cy="50198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820" name="CustomShape 5"/>
            <p:cNvSpPr/>
            <p:nvPr/>
          </p:nvSpPr>
          <p:spPr>
            <a:xfrm>
              <a:off x="6379200" y="4493160"/>
              <a:ext cx="4581720" cy="144000"/>
            </a:xfrm>
            <a:prstGeom prst="rect">
              <a:avLst/>
            </a:prstGeom>
            <a:noFill/>
            <a:ln w="2844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1" name="그림 3"/>
          <p:cNvPicPr/>
          <p:nvPr/>
        </p:nvPicPr>
        <p:blipFill>
          <a:blip r:embed="rId2"/>
          <a:stretch/>
        </p:blipFill>
        <p:spPr>
          <a:xfrm>
            <a:off x="0" y="792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822" name="CustomShape 1"/>
          <p:cNvSpPr/>
          <p:nvPr/>
        </p:nvSpPr>
        <p:spPr>
          <a:xfrm>
            <a:off x="2502720" y="1913040"/>
            <a:ext cx="7186680" cy="3031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3" name="CustomShape 2"/>
          <p:cNvSpPr/>
          <p:nvPr/>
        </p:nvSpPr>
        <p:spPr>
          <a:xfrm>
            <a:off x="4577400" y="2967480"/>
            <a:ext cx="30369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PWM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DAE76">
                <a:alpha val="90196"/>
              </a:srgbClr>
            </a:gs>
            <a:gs pos="100000">
              <a:srgbClr val="FA9694">
                <a:alpha val="8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CustomShape 1"/>
          <p:cNvSpPr/>
          <p:nvPr/>
        </p:nvSpPr>
        <p:spPr>
          <a:xfrm>
            <a:off x="1014120" y="392400"/>
            <a:ext cx="30369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PWM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825" name="CustomShape 2"/>
          <p:cNvSpPr/>
          <p:nvPr/>
        </p:nvSpPr>
        <p:spPr>
          <a:xfrm>
            <a:off x="636120" y="1440720"/>
            <a:ext cx="6302160" cy="4262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Pulse Width Modulation</a:t>
            </a:r>
            <a:r>
              <a:t/>
            </a:r>
            <a:br/>
            <a:r>
              <a:rPr lang="en-US" sz="3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(</a:t>
            </a:r>
            <a:r>
              <a:rPr lang="ko-KR" sz="3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펄스 폭 변조</a:t>
            </a:r>
            <a:r>
              <a:rPr lang="en-US" sz="3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)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32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- </a:t>
            </a:r>
            <a:r>
              <a:rPr lang="ko-KR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디지털 신호를 아날로그 신호처럼 흉내내는 것</a:t>
            </a:r>
            <a:endParaRPr lang="en-US" sz="22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- </a:t>
            </a:r>
            <a:r>
              <a:rPr lang="ko-KR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디지털 신호는 </a:t>
            </a:r>
            <a:r>
              <a:rPr lang="en-US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2</a:t>
            </a:r>
            <a:r>
              <a:rPr lang="ko-KR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진수</a:t>
            </a:r>
            <a:r>
              <a:rPr lang="en-US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(0/1)</a:t>
            </a:r>
            <a:r>
              <a:rPr lang="ko-KR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만 가능</a:t>
            </a:r>
            <a:endParaRPr lang="en-US" sz="22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tabLst>
                <a:tab pos="0" algn="l"/>
              </a:tabLst>
            </a:pPr>
            <a:endParaRPr lang="en-US" sz="22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But </a:t>
            </a:r>
            <a:r>
              <a:rPr lang="ko-KR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우리는 아날로그 속 세상에서 살아가고 있음</a:t>
            </a:r>
            <a:endParaRPr lang="en-US" sz="22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→ </a:t>
            </a:r>
            <a:r>
              <a:rPr lang="ko-KR" sz="22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디지털 신호의 </a:t>
            </a:r>
            <a:r>
              <a:rPr lang="en-US" sz="22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0</a:t>
            </a:r>
            <a:r>
              <a:rPr lang="ko-KR" sz="22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과 </a:t>
            </a:r>
            <a:r>
              <a:rPr lang="en-US" sz="22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1</a:t>
            </a:r>
            <a:r>
              <a:rPr lang="ko-KR" sz="22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의 비율을 조절</a:t>
            </a:r>
            <a:r>
              <a:rPr lang="ko-KR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해야 함</a:t>
            </a:r>
            <a:r>
              <a:t/>
            </a:r>
            <a:br/>
            <a:r>
              <a:rPr lang="en-US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*</a:t>
            </a:r>
            <a:r>
              <a:rPr lang="ko-KR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이 비율을 </a:t>
            </a:r>
            <a:r>
              <a:rPr lang="en-US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Duty Cycle</a:t>
            </a:r>
            <a:r>
              <a:rPr lang="ko-KR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이라 표현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1826" name="Picture 2" descr="https://blog.kakaocdn.net/dn/bQ9xva/btqugDCG2Wn/xcTgxiq8YRXrKC4MQFrDK0/img.gif"/>
          <p:cNvPicPr/>
          <p:nvPr/>
        </p:nvPicPr>
        <p:blipFill>
          <a:blip r:embed="rId2"/>
          <a:stretch/>
        </p:blipFill>
        <p:spPr>
          <a:xfrm>
            <a:off x="7083720" y="1440720"/>
            <a:ext cx="4588200" cy="5031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DAE76">
                <a:alpha val="90196"/>
              </a:srgbClr>
            </a:gs>
            <a:gs pos="100000">
              <a:srgbClr val="FA9694">
                <a:alpha val="8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CustomShape 1"/>
          <p:cNvSpPr/>
          <p:nvPr/>
        </p:nvSpPr>
        <p:spPr>
          <a:xfrm>
            <a:off x="636120" y="1440720"/>
            <a:ext cx="6302160" cy="508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ko-KR" sz="28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라인 트레이서의 경우</a:t>
            </a:r>
            <a:r>
              <a:rPr lang="en-US" sz="28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,</a:t>
            </a:r>
            <a:endParaRPr lang="en-US" sz="2800" b="0" strike="noStrike" spc="-1">
              <a:latin typeface="Arial"/>
            </a:endParaRPr>
          </a:p>
          <a:p>
            <a:pPr marL="343080" indent="-342720" algn="just">
              <a:lnSpc>
                <a:spcPct val="150000"/>
              </a:lnSpc>
              <a:buClr>
                <a:srgbClr val="FF0000"/>
              </a:buClr>
              <a:buFont typeface="StarSymbol"/>
              <a:buChar char="-"/>
              <a:tabLst>
                <a:tab pos="0" algn="l"/>
              </a:tabLst>
            </a:pPr>
            <a:r>
              <a:rPr lang="ko-KR" sz="20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모터드라이버 속도 조절할 때 사용</a:t>
            </a:r>
            <a:endParaRPr lang="en-US" sz="2000" b="0" strike="noStrike" spc="-1">
              <a:latin typeface="Arial"/>
            </a:endParaRPr>
          </a:p>
          <a:p>
            <a:pPr marL="343080" indent="-342720" algn="just">
              <a:lnSpc>
                <a:spcPct val="150000"/>
              </a:lnSpc>
              <a:buClr>
                <a:srgbClr val="595959"/>
              </a:buClr>
              <a:buFont typeface="StarSymbol"/>
              <a:buChar char="-"/>
              <a:tabLst>
                <a:tab pos="0" algn="l"/>
              </a:tabLst>
            </a:pPr>
            <a:r>
              <a:rPr lang="en-US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LED </a:t>
            </a:r>
            <a:r>
              <a:rPr lang="ko-KR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밝기도 제어 가능</a:t>
            </a:r>
            <a:endParaRPr lang="en-US" sz="20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 But, </a:t>
            </a:r>
            <a:r>
              <a:rPr lang="ko-KR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밝기</a:t>
            </a:r>
            <a:r>
              <a:rPr lang="en-US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/</a:t>
            </a:r>
            <a:r>
              <a:rPr lang="ko-KR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속도는 어떻게 조절</a:t>
            </a:r>
            <a:r>
              <a:rPr lang="en-US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?</a:t>
            </a:r>
            <a:endParaRPr lang="en-US" sz="20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→ LED</a:t>
            </a:r>
            <a:r>
              <a:rPr lang="ko-KR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에 입력되는 전압을 조절해야 함</a:t>
            </a:r>
            <a:endParaRPr lang="en-US" sz="20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  <a:p>
            <a:pPr marL="179280" indent="-178920" algn="just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 </a:t>
            </a:r>
            <a:r>
              <a:rPr lang="ko-KR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아두이노에는 </a:t>
            </a:r>
            <a:r>
              <a:rPr lang="en-US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DAC(Digital Analog Converter)</a:t>
            </a:r>
            <a:r>
              <a:rPr lang="ko-KR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가 없으므로 </a:t>
            </a:r>
            <a:r>
              <a:rPr lang="en-US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PWM</a:t>
            </a:r>
            <a:r>
              <a:rPr lang="ko-KR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을 통해 </a:t>
            </a:r>
            <a:r>
              <a:rPr lang="ko-KR" sz="20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전압값 조절을 유사하게 수행</a:t>
            </a:r>
            <a:r>
              <a:rPr lang="en-US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수 있음(Like </a:t>
            </a:r>
            <a:r>
              <a:rPr lang="ko-KR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전등 스위치</a:t>
            </a:r>
            <a:r>
              <a:rPr lang="en-US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)	</a:t>
            </a:r>
            <a:endParaRPr lang="en-US" sz="2000" b="0" strike="noStrike" spc="-1">
              <a:latin typeface="Arial"/>
            </a:endParaRPr>
          </a:p>
          <a:p>
            <a:pPr marL="179280" indent="-178920" algn="just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 (</a:t>
            </a:r>
            <a:r>
              <a:rPr lang="ko-KR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실제 전압값이 바뀌는 게 아님</a:t>
            </a:r>
            <a:r>
              <a:rPr lang="en-US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)</a:t>
            </a:r>
            <a:endParaRPr lang="en-US" sz="2000" b="0" strike="noStrike" spc="-1">
              <a:latin typeface="Arial"/>
            </a:endParaRPr>
          </a:p>
          <a:p>
            <a:pPr marL="179280" indent="-178920" algn="just"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  <a:p>
            <a:pPr marL="179280" indent="-178920" algn="just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 TIM</a:t>
            </a:r>
            <a:r>
              <a:rPr lang="ko-KR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을 응용하면 </a:t>
            </a:r>
            <a:r>
              <a:rPr lang="en-US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PWM</a:t>
            </a:r>
            <a:r>
              <a:rPr lang="ko-KR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이 가능</a:t>
            </a:r>
            <a:r>
              <a:rPr lang="en-US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!!!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828" name="Picture 2" descr="https://blog.kakaocdn.net/dn/bQ9xva/btqugDCG2Wn/xcTgxiq8YRXrKC4MQFrDK0/img.gif"/>
          <p:cNvPicPr/>
          <p:nvPr/>
        </p:nvPicPr>
        <p:blipFill>
          <a:blip r:embed="rId2"/>
          <a:stretch/>
        </p:blipFill>
        <p:spPr>
          <a:xfrm>
            <a:off x="7083720" y="1440720"/>
            <a:ext cx="4588200" cy="5031720"/>
          </a:xfrm>
          <a:prstGeom prst="rect">
            <a:avLst/>
          </a:prstGeom>
          <a:ln>
            <a:noFill/>
          </a:ln>
        </p:spPr>
      </p:pic>
      <p:sp>
        <p:nvSpPr>
          <p:cNvPr id="1829" name="CustomShape 2"/>
          <p:cNvSpPr/>
          <p:nvPr/>
        </p:nvSpPr>
        <p:spPr>
          <a:xfrm>
            <a:off x="1014120" y="392400"/>
            <a:ext cx="30369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PWM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7" dur="100"/>
                                        <p:tgtEl>
                                          <p:spTgt spid="1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10" dur="100"/>
                                        <p:tgtEl>
                                          <p:spTgt spid="18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13" dur="100"/>
                                        <p:tgtEl>
                                          <p:spTgt spid="18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18" dur="100"/>
                                        <p:tgtEl>
                                          <p:spTgt spid="18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DAE76">
                <a:alpha val="90196"/>
              </a:srgbClr>
            </a:gs>
            <a:gs pos="100000">
              <a:srgbClr val="FA9694">
                <a:alpha val="8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CustomShape 1"/>
          <p:cNvSpPr/>
          <p:nvPr/>
        </p:nvSpPr>
        <p:spPr>
          <a:xfrm>
            <a:off x="636120" y="1315800"/>
            <a:ext cx="6736680" cy="429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ko-KR" sz="28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라인 트레이서의 경우</a:t>
            </a:r>
            <a:r>
              <a:rPr lang="en-US" sz="28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,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8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595959"/>
              </a:buClr>
              <a:buFont typeface="StarSymbol"/>
              <a:buChar char="-"/>
              <a:tabLst>
                <a:tab pos="0" algn="l"/>
              </a:tabLst>
            </a:pPr>
            <a:r>
              <a:rPr lang="en-US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PWM</a:t>
            </a:r>
            <a:r>
              <a:rPr lang="ko-KR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은 주어진 시간동안 </a:t>
            </a:r>
            <a:r>
              <a:rPr lang="en-US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HIGH</a:t>
            </a:r>
            <a:r>
              <a:rPr lang="ko-KR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인 시간의 비율</a:t>
            </a:r>
            <a:r>
              <a:rPr lang="en-US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(Duty</a:t>
            </a:r>
            <a:r>
              <a:rPr lang="ko-KR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비</a:t>
            </a:r>
            <a:r>
              <a:rPr lang="en-US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)</a:t>
            </a:r>
            <a:r>
              <a:rPr lang="ko-KR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를 사용하여 출력을 제어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595959"/>
              </a:buClr>
              <a:buFont typeface="StarSymbol"/>
              <a:buChar char="-"/>
              <a:tabLst>
                <a:tab pos="0" algn="l"/>
              </a:tabLst>
            </a:pPr>
            <a:r>
              <a:rPr lang="ko-KR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아두이노는 디지털 핀에 </a:t>
            </a:r>
            <a:r>
              <a:rPr lang="en-US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analogwrite(pin, value)</a:t>
            </a:r>
            <a:r>
              <a:rPr lang="ko-KR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함수 사용하여 </a:t>
            </a:r>
            <a:r>
              <a:rPr lang="en-US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PWM </a:t>
            </a:r>
            <a:r>
              <a:rPr lang="ko-KR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조절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595959"/>
              </a:buClr>
              <a:buFont typeface="StarSymbol"/>
              <a:buChar char="-"/>
              <a:tabLst>
                <a:tab pos="0" algn="l"/>
              </a:tabLst>
            </a:pPr>
            <a:r>
              <a:rPr lang="en-US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Duty</a:t>
            </a:r>
            <a:r>
              <a:rPr lang="ko-KR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비를 나타내는 </a:t>
            </a:r>
            <a:r>
              <a:rPr lang="en-US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value</a:t>
            </a:r>
            <a:r>
              <a:rPr lang="ko-KR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에 </a:t>
            </a:r>
            <a:r>
              <a:rPr lang="en-US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0~255</a:t>
            </a:r>
            <a:r>
              <a:rPr lang="ko-KR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사이의 정수값을 입력 → 모터의 속도를 </a:t>
            </a:r>
            <a:r>
              <a:rPr lang="en-US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1/255</a:t>
            </a:r>
            <a:r>
              <a:rPr lang="ko-KR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씩 조절하는 방법 사용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595959"/>
              </a:buClr>
              <a:buFont typeface="StarSymbol"/>
              <a:buChar char="-"/>
              <a:tabLst>
                <a:tab pos="0" algn="l"/>
              </a:tabLst>
            </a:pPr>
            <a:r>
              <a:rPr lang="ko-KR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실제 전압이 바뀌는 것은 아니지만 처리 속도가 느린 </a:t>
            </a:r>
            <a:r>
              <a:rPr lang="en-US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DMM </a:t>
            </a:r>
            <a:r>
              <a:rPr lang="ko-KR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등에서는 실제로 전압이 바뀌는 것처럼 계측됨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831" name="Picture 6" descr="https://blog.kakaocdn.net/dn/laKqB/btqufxCYlYt/Kectsp7Dxz9Ek51fBfPMJ1/img.gif"/>
          <p:cNvPicPr/>
          <p:nvPr/>
        </p:nvPicPr>
        <p:blipFill>
          <a:blip r:embed="rId2"/>
          <a:stretch/>
        </p:blipFill>
        <p:spPr>
          <a:xfrm>
            <a:off x="7919280" y="1820160"/>
            <a:ext cx="2466720" cy="1730160"/>
          </a:xfrm>
          <a:prstGeom prst="rect">
            <a:avLst/>
          </a:prstGeom>
          <a:ln>
            <a:noFill/>
          </a:ln>
        </p:spPr>
      </p:pic>
      <p:sp>
        <p:nvSpPr>
          <p:cNvPr id="1832" name="CustomShape 2"/>
          <p:cNvSpPr/>
          <p:nvPr/>
        </p:nvSpPr>
        <p:spPr>
          <a:xfrm>
            <a:off x="7698240" y="4159800"/>
            <a:ext cx="3857400" cy="161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4143AB"/>
                </a:solidFill>
                <a:latin typeface="맑은 고딕"/>
                <a:ea typeface="맑은 고딕"/>
              </a:rPr>
              <a:t>255 : 5V (5V*255/255)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4143AB"/>
                </a:solidFill>
                <a:latin typeface="맑은 고딕"/>
                <a:ea typeface="맑은 고딕"/>
              </a:rPr>
              <a:t>127 : 2.5V(5V*127/255)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4143AB"/>
                </a:solidFill>
                <a:latin typeface="맑은 고딕"/>
                <a:ea typeface="맑은 고딕"/>
              </a:rPr>
              <a:t>0 : 0V(5V*0/255)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833" name="CustomShape 3"/>
          <p:cNvSpPr/>
          <p:nvPr/>
        </p:nvSpPr>
        <p:spPr>
          <a:xfrm>
            <a:off x="1014120" y="392400"/>
            <a:ext cx="30369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PWM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DAE76">
                <a:alpha val="90196"/>
              </a:srgbClr>
            </a:gs>
            <a:gs pos="100000">
              <a:srgbClr val="FA9694">
                <a:alpha val="8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CustomShape 1"/>
          <p:cNvSpPr/>
          <p:nvPr/>
        </p:nvSpPr>
        <p:spPr>
          <a:xfrm>
            <a:off x="819720" y="1560960"/>
            <a:ext cx="6302160" cy="277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TIM</a:t>
            </a:r>
            <a:r>
              <a:rPr lang="ko-KR" sz="3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로 </a:t>
            </a:r>
            <a:r>
              <a:rPr lang="en-US" sz="3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PWM</a:t>
            </a:r>
            <a:r>
              <a:rPr lang="ko-KR" sz="3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만드는 법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- TIM</a:t>
            </a:r>
            <a:r>
              <a:rPr lang="ko-KR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은 일정시간마다 </a:t>
            </a:r>
            <a:r>
              <a:rPr lang="en-US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Check</a:t>
            </a:r>
            <a:r>
              <a:rPr lang="ko-KR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하는 기능</a:t>
            </a:r>
            <a:endParaRPr lang="en-US" sz="2200" b="0" strike="noStrike" spc="-1">
              <a:latin typeface="Arial"/>
            </a:endParaRPr>
          </a:p>
          <a:p>
            <a:pPr marL="174600" indent="-174240"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- PWM</a:t>
            </a:r>
            <a:r>
              <a:rPr lang="ko-KR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은 일정시간 동안 </a:t>
            </a:r>
            <a:r>
              <a:rPr lang="en-US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LOW, </a:t>
            </a:r>
            <a:r>
              <a:rPr lang="ko-KR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그 후 일정시간동안 </a:t>
            </a:r>
            <a:r>
              <a:rPr lang="en-US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HIGH → </a:t>
            </a:r>
            <a:r>
              <a:rPr lang="ko-KR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이것을 반복함 </a:t>
            </a:r>
            <a:r>
              <a:rPr lang="en-US" sz="2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: </a:t>
            </a:r>
            <a:r>
              <a:rPr lang="ko-KR" sz="22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디지털 신호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→ TIM</a:t>
            </a:r>
            <a:r>
              <a:rPr lang="ko-KR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을 응용하면 </a:t>
            </a:r>
            <a:r>
              <a:rPr lang="en-US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PWM</a:t>
            </a:r>
            <a:r>
              <a:rPr lang="ko-KR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을 구현할 수 있다</a:t>
            </a:r>
            <a:r>
              <a:rPr lang="en-US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!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835" name="Picture 2" descr="https://github.com/RATS-make-robot/2022-Freshman-MCUseminar/raw/main/assets/2022-06-26-01-42-13.png"/>
          <p:cNvPicPr/>
          <p:nvPr/>
        </p:nvPicPr>
        <p:blipFill>
          <a:blip r:embed="rId2"/>
          <a:stretch/>
        </p:blipFill>
        <p:spPr>
          <a:xfrm>
            <a:off x="7404840" y="1440720"/>
            <a:ext cx="4361040" cy="4848840"/>
          </a:xfrm>
          <a:prstGeom prst="rect">
            <a:avLst/>
          </a:prstGeom>
          <a:ln>
            <a:noFill/>
          </a:ln>
        </p:spPr>
      </p:pic>
      <p:pic>
        <p:nvPicPr>
          <p:cNvPr id="1836" name="Picture 6" descr="https://blog.kakaocdn.net/dn/laKqB/btqufxCYlYt/Kectsp7Dxz9Ek51fBfPMJ1/img.gif"/>
          <p:cNvPicPr/>
          <p:nvPr/>
        </p:nvPicPr>
        <p:blipFill>
          <a:blip r:embed="rId3"/>
          <a:stretch/>
        </p:blipFill>
        <p:spPr>
          <a:xfrm>
            <a:off x="2127960" y="4606920"/>
            <a:ext cx="2466720" cy="1730160"/>
          </a:xfrm>
          <a:prstGeom prst="rect">
            <a:avLst/>
          </a:prstGeom>
          <a:ln>
            <a:noFill/>
          </a:ln>
        </p:spPr>
      </p:pic>
      <p:sp>
        <p:nvSpPr>
          <p:cNvPr id="1837" name="CustomShape 2"/>
          <p:cNvSpPr/>
          <p:nvPr/>
        </p:nvSpPr>
        <p:spPr>
          <a:xfrm>
            <a:off x="1014120" y="392400"/>
            <a:ext cx="30369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PWM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7" dur="500"/>
                                        <p:tgtEl>
                                          <p:spTgt spid="18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8" name="Picture 2"/>
          <p:cNvPicPr/>
          <p:nvPr/>
        </p:nvPicPr>
        <p:blipFill>
          <a:blip r:embed="rId2"/>
          <a:stretch/>
        </p:blipFill>
        <p:spPr>
          <a:xfrm>
            <a:off x="3230280" y="1494720"/>
            <a:ext cx="5730840" cy="4577040"/>
          </a:xfrm>
          <a:prstGeom prst="rect">
            <a:avLst/>
          </a:prstGeom>
          <a:ln>
            <a:noFill/>
          </a:ln>
        </p:spPr>
      </p:pic>
      <p:sp>
        <p:nvSpPr>
          <p:cNvPr id="1839" name="CustomShape 1"/>
          <p:cNvSpPr/>
          <p:nvPr/>
        </p:nvSpPr>
        <p:spPr>
          <a:xfrm>
            <a:off x="3863520" y="5250240"/>
            <a:ext cx="1386360" cy="266400"/>
          </a:xfrm>
          <a:prstGeom prst="rect">
            <a:avLst/>
          </a:prstGeom>
          <a:noFill/>
          <a:ln w="284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0" name="CustomShape 2"/>
          <p:cNvSpPr/>
          <p:nvPr/>
        </p:nvSpPr>
        <p:spPr>
          <a:xfrm>
            <a:off x="5295960" y="5250240"/>
            <a:ext cx="1386360" cy="266400"/>
          </a:xfrm>
          <a:prstGeom prst="rect">
            <a:avLst/>
          </a:prstGeom>
          <a:noFill/>
          <a:ln w="284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1" name="CustomShape 3"/>
          <p:cNvSpPr/>
          <p:nvPr/>
        </p:nvSpPr>
        <p:spPr>
          <a:xfrm>
            <a:off x="3893760" y="4745520"/>
            <a:ext cx="1386360" cy="266400"/>
          </a:xfrm>
          <a:prstGeom prst="rect">
            <a:avLst/>
          </a:prstGeom>
          <a:noFill/>
          <a:ln w="284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2" name="CustomShape 4"/>
          <p:cNvSpPr/>
          <p:nvPr/>
        </p:nvSpPr>
        <p:spPr>
          <a:xfrm>
            <a:off x="3832920" y="2601000"/>
            <a:ext cx="1462680" cy="515160"/>
          </a:xfrm>
          <a:prstGeom prst="rect">
            <a:avLst/>
          </a:prstGeom>
          <a:noFill/>
          <a:ln w="284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3" name="CustomShape 5"/>
          <p:cNvSpPr/>
          <p:nvPr/>
        </p:nvSpPr>
        <p:spPr>
          <a:xfrm>
            <a:off x="3832920" y="5702760"/>
            <a:ext cx="6095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TCCRnA	      TCCRnB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844" name="CustomShape 6"/>
          <p:cNvSpPr/>
          <p:nvPr/>
        </p:nvSpPr>
        <p:spPr>
          <a:xfrm>
            <a:off x="5349240" y="4694760"/>
            <a:ext cx="6095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OCRnB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845" name="CustomShape 7"/>
          <p:cNvSpPr/>
          <p:nvPr/>
        </p:nvSpPr>
        <p:spPr>
          <a:xfrm>
            <a:off x="3909240" y="3807360"/>
            <a:ext cx="1386360" cy="266400"/>
          </a:xfrm>
          <a:prstGeom prst="rect">
            <a:avLst/>
          </a:prstGeom>
          <a:noFill/>
          <a:ln w="284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6" name="CustomShape 8"/>
          <p:cNvSpPr/>
          <p:nvPr/>
        </p:nvSpPr>
        <p:spPr>
          <a:xfrm>
            <a:off x="3424680" y="2277360"/>
            <a:ext cx="6095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TCNTn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847" name="CustomShape 9"/>
          <p:cNvSpPr/>
          <p:nvPr/>
        </p:nvSpPr>
        <p:spPr>
          <a:xfrm>
            <a:off x="8694360" y="5702760"/>
            <a:ext cx="1096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+TIMSK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848" name="CustomShape 10"/>
          <p:cNvSpPr/>
          <p:nvPr/>
        </p:nvSpPr>
        <p:spPr>
          <a:xfrm>
            <a:off x="2685600" y="3717360"/>
            <a:ext cx="6095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OCRnA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849" name="CustomShape 11"/>
          <p:cNvSpPr/>
          <p:nvPr/>
        </p:nvSpPr>
        <p:spPr>
          <a:xfrm>
            <a:off x="8133840" y="3324600"/>
            <a:ext cx="716040" cy="1370160"/>
          </a:xfrm>
          <a:prstGeom prst="rect">
            <a:avLst/>
          </a:prstGeom>
          <a:noFill/>
          <a:ln w="284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0" name="CustomShape 12"/>
          <p:cNvSpPr/>
          <p:nvPr/>
        </p:nvSpPr>
        <p:spPr>
          <a:xfrm>
            <a:off x="8850240" y="3244320"/>
            <a:ext cx="6095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OCnA/B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851" name="CustomShape 13"/>
          <p:cNvSpPr/>
          <p:nvPr/>
        </p:nvSpPr>
        <p:spPr>
          <a:xfrm>
            <a:off x="1014120" y="392400"/>
            <a:ext cx="30369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PWM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2" name="그림 1"/>
          <p:cNvPicPr/>
          <p:nvPr/>
        </p:nvPicPr>
        <p:blipFill>
          <a:blip r:embed="rId2"/>
          <a:stretch/>
        </p:blipFill>
        <p:spPr>
          <a:xfrm>
            <a:off x="715680" y="1412280"/>
            <a:ext cx="4761000" cy="5381640"/>
          </a:xfrm>
          <a:prstGeom prst="rect">
            <a:avLst/>
          </a:prstGeom>
          <a:ln>
            <a:noFill/>
          </a:ln>
        </p:spPr>
      </p:pic>
      <p:sp>
        <p:nvSpPr>
          <p:cNvPr id="1853" name="CustomShape 1"/>
          <p:cNvSpPr/>
          <p:nvPr/>
        </p:nvSpPr>
        <p:spPr>
          <a:xfrm>
            <a:off x="1014120" y="392400"/>
            <a:ext cx="30369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PWM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4" name="Picture 2"/>
          <p:cNvPicPr/>
          <p:nvPr/>
        </p:nvPicPr>
        <p:blipFill>
          <a:blip r:embed="rId2"/>
          <a:stretch/>
        </p:blipFill>
        <p:spPr>
          <a:xfrm>
            <a:off x="3230280" y="1494720"/>
            <a:ext cx="5730840" cy="4577040"/>
          </a:xfrm>
          <a:prstGeom prst="rect">
            <a:avLst/>
          </a:prstGeom>
          <a:ln>
            <a:noFill/>
          </a:ln>
        </p:spPr>
      </p:pic>
      <p:sp>
        <p:nvSpPr>
          <p:cNvPr id="1855" name="CustomShape 1"/>
          <p:cNvSpPr/>
          <p:nvPr/>
        </p:nvSpPr>
        <p:spPr>
          <a:xfrm>
            <a:off x="3863520" y="5250240"/>
            <a:ext cx="1386360" cy="266400"/>
          </a:xfrm>
          <a:prstGeom prst="rect">
            <a:avLst/>
          </a:prstGeom>
          <a:noFill/>
          <a:ln w="284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6" name="CustomShape 2"/>
          <p:cNvSpPr/>
          <p:nvPr/>
        </p:nvSpPr>
        <p:spPr>
          <a:xfrm>
            <a:off x="5295960" y="5250240"/>
            <a:ext cx="1386360" cy="266400"/>
          </a:xfrm>
          <a:prstGeom prst="rect">
            <a:avLst/>
          </a:prstGeom>
          <a:noFill/>
          <a:ln w="284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7" name="CustomShape 3"/>
          <p:cNvSpPr/>
          <p:nvPr/>
        </p:nvSpPr>
        <p:spPr>
          <a:xfrm>
            <a:off x="3893760" y="4745520"/>
            <a:ext cx="1386360" cy="266400"/>
          </a:xfrm>
          <a:prstGeom prst="rect">
            <a:avLst/>
          </a:prstGeom>
          <a:noFill/>
          <a:ln w="284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8" name="CustomShape 4"/>
          <p:cNvSpPr/>
          <p:nvPr/>
        </p:nvSpPr>
        <p:spPr>
          <a:xfrm>
            <a:off x="3832920" y="2601000"/>
            <a:ext cx="1462680" cy="515160"/>
          </a:xfrm>
          <a:prstGeom prst="rect">
            <a:avLst/>
          </a:prstGeom>
          <a:noFill/>
          <a:ln w="284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9" name="CustomShape 5"/>
          <p:cNvSpPr/>
          <p:nvPr/>
        </p:nvSpPr>
        <p:spPr>
          <a:xfrm>
            <a:off x="3832920" y="5702760"/>
            <a:ext cx="6095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TCCRnA	      TCCRnB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860" name="CustomShape 6"/>
          <p:cNvSpPr/>
          <p:nvPr/>
        </p:nvSpPr>
        <p:spPr>
          <a:xfrm>
            <a:off x="5349240" y="4694760"/>
            <a:ext cx="6095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OCRnB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861" name="CustomShape 7"/>
          <p:cNvSpPr/>
          <p:nvPr/>
        </p:nvSpPr>
        <p:spPr>
          <a:xfrm>
            <a:off x="3909240" y="3807360"/>
            <a:ext cx="1386360" cy="266400"/>
          </a:xfrm>
          <a:prstGeom prst="rect">
            <a:avLst/>
          </a:prstGeom>
          <a:noFill/>
          <a:ln w="284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2" name="CustomShape 8"/>
          <p:cNvSpPr/>
          <p:nvPr/>
        </p:nvSpPr>
        <p:spPr>
          <a:xfrm>
            <a:off x="3424680" y="2277360"/>
            <a:ext cx="6095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TCNTn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863" name="CustomShape 9"/>
          <p:cNvSpPr/>
          <p:nvPr/>
        </p:nvSpPr>
        <p:spPr>
          <a:xfrm>
            <a:off x="8694360" y="5702760"/>
            <a:ext cx="1096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+TIMSK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864" name="CustomShape 10"/>
          <p:cNvSpPr/>
          <p:nvPr/>
        </p:nvSpPr>
        <p:spPr>
          <a:xfrm>
            <a:off x="2685600" y="3717360"/>
            <a:ext cx="6095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OCRnA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865" name="CustomShape 11"/>
          <p:cNvSpPr/>
          <p:nvPr/>
        </p:nvSpPr>
        <p:spPr>
          <a:xfrm>
            <a:off x="8133840" y="3324600"/>
            <a:ext cx="716040" cy="1370160"/>
          </a:xfrm>
          <a:prstGeom prst="rect">
            <a:avLst/>
          </a:prstGeom>
          <a:noFill/>
          <a:ln w="284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6" name="CustomShape 12"/>
          <p:cNvSpPr/>
          <p:nvPr/>
        </p:nvSpPr>
        <p:spPr>
          <a:xfrm>
            <a:off x="8850240" y="3244320"/>
            <a:ext cx="6095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OCnA/B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867" name="CustomShape 13"/>
          <p:cNvSpPr/>
          <p:nvPr/>
        </p:nvSpPr>
        <p:spPr>
          <a:xfrm>
            <a:off x="1014120" y="392400"/>
            <a:ext cx="30369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PWM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CustomShape 1"/>
          <p:cNvSpPr/>
          <p:nvPr/>
        </p:nvSpPr>
        <p:spPr>
          <a:xfrm>
            <a:off x="1014120" y="392400"/>
            <a:ext cx="30369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PWM</a:t>
            </a:r>
            <a:endParaRPr lang="en-US" sz="5400" b="0" strike="noStrike" spc="-1">
              <a:latin typeface="Arial"/>
            </a:endParaRPr>
          </a:p>
        </p:txBody>
      </p:sp>
      <p:pic>
        <p:nvPicPr>
          <p:cNvPr id="1869" name="Picture 2"/>
          <p:cNvPicPr/>
          <p:nvPr/>
        </p:nvPicPr>
        <p:blipFill>
          <a:blip r:embed="rId3"/>
          <a:stretch/>
        </p:blipFill>
        <p:spPr>
          <a:xfrm>
            <a:off x="1903320" y="1399680"/>
            <a:ext cx="8063280" cy="497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608760" y="392400"/>
            <a:ext cx="25401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PID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372" name="CustomShape 2"/>
          <p:cNvSpPr/>
          <p:nvPr/>
        </p:nvSpPr>
        <p:spPr>
          <a:xfrm>
            <a:off x="4687560" y="3075120"/>
            <a:ext cx="28170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ERROR</a:t>
            </a:r>
            <a:r>
              <a:rPr lang="ko-KR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를</a:t>
            </a: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!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CustomShape 1"/>
          <p:cNvSpPr/>
          <p:nvPr/>
        </p:nvSpPr>
        <p:spPr>
          <a:xfrm>
            <a:off x="1014120" y="392400"/>
            <a:ext cx="30369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PWM</a:t>
            </a:r>
            <a:endParaRPr lang="en-US" sz="5400" b="0" strike="noStrike" spc="-1">
              <a:latin typeface="Arial"/>
            </a:endParaRPr>
          </a:p>
        </p:txBody>
      </p:sp>
      <p:pic>
        <p:nvPicPr>
          <p:cNvPr id="1871" name="Picture 2"/>
          <p:cNvPicPr/>
          <p:nvPr/>
        </p:nvPicPr>
        <p:blipFill>
          <a:blip r:embed="rId3"/>
          <a:stretch/>
        </p:blipFill>
        <p:spPr>
          <a:xfrm>
            <a:off x="1903320" y="1399680"/>
            <a:ext cx="8063280" cy="4972680"/>
          </a:xfrm>
          <a:prstGeom prst="rect">
            <a:avLst/>
          </a:prstGeom>
          <a:ln>
            <a:noFill/>
          </a:ln>
        </p:spPr>
      </p:pic>
      <p:sp>
        <p:nvSpPr>
          <p:cNvPr id="1872" name="Line 2"/>
          <p:cNvSpPr/>
          <p:nvPr/>
        </p:nvSpPr>
        <p:spPr>
          <a:xfrm flipH="1">
            <a:off x="2053080" y="3429000"/>
            <a:ext cx="6883560" cy="0"/>
          </a:xfrm>
          <a:prstGeom prst="line">
            <a:avLst/>
          </a:prstGeom>
          <a:ln w="3816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3" name="CustomShape 3"/>
          <p:cNvSpPr/>
          <p:nvPr/>
        </p:nvSpPr>
        <p:spPr>
          <a:xfrm>
            <a:off x="2053080" y="3059640"/>
            <a:ext cx="6094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0xFF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CustomShape 1"/>
          <p:cNvSpPr/>
          <p:nvPr/>
        </p:nvSpPr>
        <p:spPr>
          <a:xfrm>
            <a:off x="1014120" y="392400"/>
            <a:ext cx="30369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PWM</a:t>
            </a:r>
            <a:endParaRPr lang="en-US" sz="5400" b="0" strike="noStrike" spc="-1">
              <a:latin typeface="Arial"/>
            </a:endParaRPr>
          </a:p>
        </p:txBody>
      </p:sp>
      <p:pic>
        <p:nvPicPr>
          <p:cNvPr id="1875" name="Picture 2"/>
          <p:cNvPicPr/>
          <p:nvPr/>
        </p:nvPicPr>
        <p:blipFill>
          <a:blip r:embed="rId3"/>
          <a:stretch/>
        </p:blipFill>
        <p:spPr>
          <a:xfrm>
            <a:off x="1903320" y="1399680"/>
            <a:ext cx="8063280" cy="4972680"/>
          </a:xfrm>
          <a:prstGeom prst="rect">
            <a:avLst/>
          </a:prstGeom>
          <a:ln>
            <a:noFill/>
          </a:ln>
        </p:spPr>
      </p:pic>
      <p:grpSp>
        <p:nvGrpSpPr>
          <p:cNvPr id="1876" name="Group 2"/>
          <p:cNvGrpSpPr/>
          <p:nvPr/>
        </p:nvGrpSpPr>
        <p:grpSpPr>
          <a:xfrm>
            <a:off x="3724200" y="3429000"/>
            <a:ext cx="4091040" cy="637920"/>
            <a:chOff x="3724200" y="3429000"/>
            <a:chExt cx="4091040" cy="637920"/>
          </a:xfrm>
        </p:grpSpPr>
        <p:sp>
          <p:nvSpPr>
            <p:cNvPr id="1877" name="CustomShape 3"/>
            <p:cNvSpPr/>
            <p:nvPr/>
          </p:nvSpPr>
          <p:spPr>
            <a:xfrm>
              <a:off x="3724200" y="3429000"/>
              <a:ext cx="1356840" cy="252000"/>
            </a:xfrm>
            <a:prstGeom prst="bentConnector3">
              <a:avLst>
                <a:gd name="adj1" fmla="val 61579"/>
              </a:avLst>
            </a:prstGeom>
            <a:noFill/>
            <a:ln w="3816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78" name="CustomShape 4"/>
            <p:cNvSpPr/>
            <p:nvPr/>
          </p:nvSpPr>
          <p:spPr>
            <a:xfrm>
              <a:off x="5081760" y="3681360"/>
              <a:ext cx="1213920" cy="132840"/>
            </a:xfrm>
            <a:prstGeom prst="bentConnector3">
              <a:avLst>
                <a:gd name="adj1" fmla="val 57843"/>
              </a:avLst>
            </a:prstGeom>
            <a:noFill/>
            <a:ln w="3816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79" name="CustomShape 5"/>
            <p:cNvSpPr/>
            <p:nvPr/>
          </p:nvSpPr>
          <p:spPr>
            <a:xfrm>
              <a:off x="5796000" y="3814920"/>
              <a:ext cx="1704600" cy="252000"/>
            </a:xfrm>
            <a:prstGeom prst="bentConnector3">
              <a:avLst>
                <a:gd name="adj1" fmla="val 29050"/>
              </a:avLst>
            </a:prstGeom>
            <a:noFill/>
            <a:ln w="3816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80" name="CustomShape 6"/>
            <p:cNvSpPr/>
            <p:nvPr/>
          </p:nvSpPr>
          <p:spPr>
            <a:xfrm rot="10800000" flipV="1">
              <a:off x="7320240" y="3681000"/>
              <a:ext cx="495000" cy="385560"/>
            </a:xfrm>
            <a:prstGeom prst="bentConnector3">
              <a:avLst>
                <a:gd name="adj1" fmla="val 63462"/>
              </a:avLst>
            </a:prstGeom>
            <a:noFill/>
            <a:ln w="3816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81" name="CustomShape 7"/>
          <p:cNvSpPr/>
          <p:nvPr/>
        </p:nvSpPr>
        <p:spPr>
          <a:xfrm>
            <a:off x="7815240" y="3513240"/>
            <a:ext cx="6094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OCRn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CustomShape 1"/>
          <p:cNvSpPr/>
          <p:nvPr/>
        </p:nvSpPr>
        <p:spPr>
          <a:xfrm>
            <a:off x="1014120" y="392400"/>
            <a:ext cx="30369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PWM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883" name="CustomShape 2"/>
          <p:cNvSpPr/>
          <p:nvPr/>
        </p:nvSpPr>
        <p:spPr>
          <a:xfrm>
            <a:off x="851760" y="1481760"/>
            <a:ext cx="43722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We need to set…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4" name="Group 1"/>
          <p:cNvGrpSpPr/>
          <p:nvPr/>
        </p:nvGrpSpPr>
        <p:grpSpPr>
          <a:xfrm>
            <a:off x="2699280" y="2736360"/>
            <a:ext cx="5738760" cy="2546640"/>
            <a:chOff x="2699280" y="2736360"/>
            <a:chExt cx="5738760" cy="2546640"/>
          </a:xfrm>
        </p:grpSpPr>
        <p:sp>
          <p:nvSpPr>
            <p:cNvPr id="1885" name="CustomShape 2"/>
            <p:cNvSpPr/>
            <p:nvPr/>
          </p:nvSpPr>
          <p:spPr>
            <a:xfrm>
              <a:off x="2699280" y="2736360"/>
              <a:ext cx="3241440" cy="2528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515151"/>
                  </a:solidFill>
                  <a:latin typeface="맑은 고딕"/>
                  <a:ea typeface="맑은 고딕"/>
                </a:rPr>
                <a:t>Prescaler</a:t>
              </a:r>
              <a:endParaRPr lang="en-US" sz="4000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515151"/>
                  </a:solidFill>
                  <a:latin typeface="맑은 고딕"/>
                  <a:ea typeface="맑은 고딕"/>
                </a:rPr>
                <a:t>PWM Mode</a:t>
              </a:r>
              <a:endParaRPr lang="en-US" sz="4000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515151"/>
                  </a:solidFill>
                  <a:latin typeface="맑은 고딕"/>
                  <a:ea typeface="맑은 고딕"/>
                </a:rPr>
                <a:t>Target value</a:t>
              </a:r>
              <a:endParaRPr lang="en-US" sz="4000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515151"/>
                  </a:solidFill>
                  <a:latin typeface="맑은 고딕"/>
                  <a:ea typeface="맑은 고딕"/>
                </a:rPr>
                <a:t>OCnA/B</a:t>
              </a:r>
              <a:endParaRPr lang="en-US" sz="4000" b="0" strike="noStrike" spc="-1">
                <a:latin typeface="Arial"/>
              </a:endParaRPr>
            </a:p>
          </p:txBody>
        </p:sp>
        <p:sp>
          <p:nvSpPr>
            <p:cNvPr id="1886" name="CustomShape 3"/>
            <p:cNvSpPr/>
            <p:nvPr/>
          </p:nvSpPr>
          <p:spPr>
            <a:xfrm>
              <a:off x="6351840" y="4583160"/>
              <a:ext cx="2086200" cy="699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FFFFFF"/>
                  </a:solidFill>
                  <a:latin typeface="맑은 고딕"/>
                  <a:ea typeface="맑은 고딕"/>
                </a:rPr>
                <a:t>TIMSKn</a:t>
              </a:r>
              <a:endParaRPr lang="en-US" sz="4000" b="0" strike="noStrike" spc="-1">
                <a:latin typeface="Arial"/>
              </a:endParaRPr>
            </a:p>
          </p:txBody>
        </p:sp>
      </p:grpSp>
      <p:sp>
        <p:nvSpPr>
          <p:cNvPr id="1887" name="CustomShape 4"/>
          <p:cNvSpPr/>
          <p:nvPr/>
        </p:nvSpPr>
        <p:spPr>
          <a:xfrm>
            <a:off x="6329520" y="4013640"/>
            <a:ext cx="24426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OCRnA/B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888" name="CustomShape 5"/>
          <p:cNvSpPr/>
          <p:nvPr/>
        </p:nvSpPr>
        <p:spPr>
          <a:xfrm>
            <a:off x="1014120" y="392400"/>
            <a:ext cx="30369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PWM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889" name="CustomShape 6"/>
          <p:cNvSpPr/>
          <p:nvPr/>
        </p:nvSpPr>
        <p:spPr>
          <a:xfrm>
            <a:off x="851760" y="1481760"/>
            <a:ext cx="43722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We need to set…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0" name="Group 1"/>
          <p:cNvGrpSpPr/>
          <p:nvPr/>
        </p:nvGrpSpPr>
        <p:grpSpPr>
          <a:xfrm>
            <a:off x="2699280" y="2736360"/>
            <a:ext cx="6332040" cy="2546640"/>
            <a:chOff x="2699280" y="2736360"/>
            <a:chExt cx="6332040" cy="2546640"/>
          </a:xfrm>
        </p:grpSpPr>
        <p:sp>
          <p:nvSpPr>
            <p:cNvPr id="1891" name="CustomShape 2"/>
            <p:cNvSpPr/>
            <p:nvPr/>
          </p:nvSpPr>
          <p:spPr>
            <a:xfrm>
              <a:off x="2699280" y="2736360"/>
              <a:ext cx="3241440" cy="2528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515151"/>
                  </a:solidFill>
                  <a:latin typeface="맑은 고딕"/>
                  <a:ea typeface="맑은 고딕"/>
                </a:rPr>
                <a:t>Prescaler</a:t>
              </a:r>
              <a:endParaRPr lang="en-US" sz="4000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515151"/>
                  </a:solidFill>
                  <a:latin typeface="맑은 고딕"/>
                  <a:ea typeface="맑은 고딕"/>
                </a:rPr>
                <a:t>PWM Mode</a:t>
              </a:r>
              <a:endParaRPr lang="en-US" sz="4000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515151"/>
                  </a:solidFill>
                  <a:latin typeface="맑은 고딕"/>
                  <a:ea typeface="맑은 고딕"/>
                </a:rPr>
                <a:t>Target value</a:t>
              </a:r>
              <a:endParaRPr lang="en-US" sz="4000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515151"/>
                  </a:solidFill>
                  <a:latin typeface="맑은 고딕"/>
                  <a:ea typeface="맑은 고딕"/>
                </a:rPr>
                <a:t>OCnA/B</a:t>
              </a:r>
              <a:endParaRPr lang="en-US" sz="4000" b="0" strike="noStrike" spc="-1">
                <a:latin typeface="Arial"/>
              </a:endParaRPr>
            </a:p>
          </p:txBody>
        </p:sp>
        <p:sp>
          <p:nvSpPr>
            <p:cNvPr id="1892" name="CustomShape 3"/>
            <p:cNvSpPr/>
            <p:nvPr/>
          </p:nvSpPr>
          <p:spPr>
            <a:xfrm>
              <a:off x="6024600" y="3015720"/>
              <a:ext cx="226080" cy="853200"/>
            </a:xfrm>
            <a:prstGeom prst="rightBrace">
              <a:avLst>
                <a:gd name="adj1" fmla="val 8333"/>
                <a:gd name="adj2" fmla="val 48734"/>
              </a:avLst>
            </a:prstGeom>
            <a:noFill/>
            <a:ln w="2844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893" name="CustomShape 4"/>
            <p:cNvSpPr/>
            <p:nvPr/>
          </p:nvSpPr>
          <p:spPr>
            <a:xfrm>
              <a:off x="6364440" y="3015720"/>
              <a:ext cx="2666880" cy="699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515151"/>
                  </a:solidFill>
                  <a:latin typeface="맑은 고딕"/>
                  <a:ea typeface="맑은 고딕"/>
                </a:rPr>
                <a:t>TCCRnA/B</a:t>
              </a:r>
              <a:endParaRPr lang="en-US" sz="4000" b="0" strike="noStrike" spc="-1">
                <a:latin typeface="Arial"/>
              </a:endParaRPr>
            </a:p>
          </p:txBody>
        </p:sp>
        <p:sp>
          <p:nvSpPr>
            <p:cNvPr id="1894" name="CustomShape 5"/>
            <p:cNvSpPr/>
            <p:nvPr/>
          </p:nvSpPr>
          <p:spPr>
            <a:xfrm>
              <a:off x="6351840" y="4583160"/>
              <a:ext cx="2086200" cy="699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FFFFFF"/>
                  </a:solidFill>
                  <a:latin typeface="맑은 고딕"/>
                  <a:ea typeface="맑은 고딕"/>
                </a:rPr>
                <a:t>TIMSKn</a:t>
              </a:r>
              <a:endParaRPr lang="en-US" sz="4000" b="0" strike="noStrike" spc="-1">
                <a:latin typeface="Arial"/>
              </a:endParaRPr>
            </a:p>
          </p:txBody>
        </p:sp>
      </p:grpSp>
      <p:sp>
        <p:nvSpPr>
          <p:cNvPr id="1895" name="CustomShape 6"/>
          <p:cNvSpPr/>
          <p:nvPr/>
        </p:nvSpPr>
        <p:spPr>
          <a:xfrm>
            <a:off x="6329520" y="4013640"/>
            <a:ext cx="24426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OCRnA/B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896" name="CustomShape 7"/>
          <p:cNvSpPr/>
          <p:nvPr/>
        </p:nvSpPr>
        <p:spPr>
          <a:xfrm>
            <a:off x="1014120" y="392400"/>
            <a:ext cx="30369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PWM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7" name="Group 1"/>
          <p:cNvGrpSpPr/>
          <p:nvPr/>
        </p:nvGrpSpPr>
        <p:grpSpPr>
          <a:xfrm>
            <a:off x="2699280" y="2736360"/>
            <a:ext cx="6332040" cy="2546640"/>
            <a:chOff x="2699280" y="2736360"/>
            <a:chExt cx="6332040" cy="2546640"/>
          </a:xfrm>
        </p:grpSpPr>
        <p:sp>
          <p:nvSpPr>
            <p:cNvPr id="1898" name="CustomShape 2"/>
            <p:cNvSpPr/>
            <p:nvPr/>
          </p:nvSpPr>
          <p:spPr>
            <a:xfrm>
              <a:off x="2699280" y="2736360"/>
              <a:ext cx="3241440" cy="2528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515151"/>
                  </a:solidFill>
                  <a:latin typeface="맑은 고딕"/>
                  <a:ea typeface="맑은 고딕"/>
                </a:rPr>
                <a:t>Prescaler</a:t>
              </a:r>
              <a:endParaRPr lang="en-US" sz="4000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515151"/>
                  </a:solidFill>
                  <a:latin typeface="맑은 고딕"/>
                  <a:ea typeface="맑은 고딕"/>
                </a:rPr>
                <a:t>PWM Mode</a:t>
              </a:r>
              <a:endParaRPr lang="en-US" sz="4000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515151"/>
                  </a:solidFill>
                  <a:latin typeface="맑은 고딕"/>
                  <a:ea typeface="맑은 고딕"/>
                </a:rPr>
                <a:t>Target value</a:t>
              </a:r>
              <a:endParaRPr lang="en-US" sz="4000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515151"/>
                  </a:solidFill>
                  <a:latin typeface="맑은 고딕"/>
                  <a:ea typeface="맑은 고딕"/>
                </a:rPr>
                <a:t>OCnA/B</a:t>
              </a:r>
              <a:endParaRPr lang="en-US" sz="4000" b="0" strike="noStrike" spc="-1">
                <a:latin typeface="Arial"/>
              </a:endParaRPr>
            </a:p>
          </p:txBody>
        </p:sp>
        <p:sp>
          <p:nvSpPr>
            <p:cNvPr id="1899" name="CustomShape 3"/>
            <p:cNvSpPr/>
            <p:nvPr/>
          </p:nvSpPr>
          <p:spPr>
            <a:xfrm>
              <a:off x="6024600" y="3015720"/>
              <a:ext cx="226080" cy="853200"/>
            </a:xfrm>
            <a:prstGeom prst="rightBrace">
              <a:avLst>
                <a:gd name="adj1" fmla="val 8333"/>
                <a:gd name="adj2" fmla="val 48734"/>
              </a:avLst>
            </a:prstGeom>
            <a:noFill/>
            <a:ln w="2844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900" name="CustomShape 4"/>
            <p:cNvSpPr/>
            <p:nvPr/>
          </p:nvSpPr>
          <p:spPr>
            <a:xfrm>
              <a:off x="6364440" y="3015720"/>
              <a:ext cx="2666880" cy="699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515151"/>
                  </a:solidFill>
                  <a:latin typeface="맑은 고딕"/>
                  <a:ea typeface="맑은 고딕"/>
                </a:rPr>
                <a:t>TCCRnA/B</a:t>
              </a:r>
              <a:endParaRPr lang="en-US" sz="4000" b="0" strike="noStrike" spc="-1">
                <a:latin typeface="Arial"/>
              </a:endParaRPr>
            </a:p>
          </p:txBody>
        </p:sp>
        <p:sp>
          <p:nvSpPr>
            <p:cNvPr id="1901" name="CustomShape 5"/>
            <p:cNvSpPr/>
            <p:nvPr/>
          </p:nvSpPr>
          <p:spPr>
            <a:xfrm>
              <a:off x="6351840" y="4583160"/>
              <a:ext cx="2086200" cy="699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FFFFFF"/>
                  </a:solidFill>
                  <a:latin typeface="맑은 고딕"/>
                  <a:ea typeface="맑은 고딕"/>
                </a:rPr>
                <a:t>TIMSKn</a:t>
              </a:r>
              <a:endParaRPr lang="en-US" sz="4000" b="0" strike="noStrike" spc="-1">
                <a:latin typeface="Arial"/>
              </a:endParaRPr>
            </a:p>
          </p:txBody>
        </p:sp>
      </p:grpSp>
      <p:sp>
        <p:nvSpPr>
          <p:cNvPr id="1902" name="CustomShape 6"/>
          <p:cNvSpPr/>
          <p:nvPr/>
        </p:nvSpPr>
        <p:spPr>
          <a:xfrm>
            <a:off x="6329520" y="4013640"/>
            <a:ext cx="24426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OCRnA/B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903" name="CustomShape 7"/>
          <p:cNvSpPr/>
          <p:nvPr/>
        </p:nvSpPr>
        <p:spPr>
          <a:xfrm>
            <a:off x="1014120" y="392400"/>
            <a:ext cx="30369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PWM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4" name="Group 1"/>
          <p:cNvGrpSpPr/>
          <p:nvPr/>
        </p:nvGrpSpPr>
        <p:grpSpPr>
          <a:xfrm>
            <a:off x="2699280" y="2736360"/>
            <a:ext cx="6332040" cy="2528280"/>
            <a:chOff x="2699280" y="2736360"/>
            <a:chExt cx="6332040" cy="2528280"/>
          </a:xfrm>
        </p:grpSpPr>
        <p:sp>
          <p:nvSpPr>
            <p:cNvPr id="1905" name="CustomShape 2"/>
            <p:cNvSpPr/>
            <p:nvPr/>
          </p:nvSpPr>
          <p:spPr>
            <a:xfrm>
              <a:off x="2699280" y="2736360"/>
              <a:ext cx="3241440" cy="2528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515151"/>
                  </a:solidFill>
                  <a:latin typeface="맑은 고딕"/>
                  <a:ea typeface="맑은 고딕"/>
                </a:rPr>
                <a:t>Prescaler</a:t>
              </a:r>
              <a:endParaRPr lang="en-US" sz="4000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515151"/>
                  </a:solidFill>
                  <a:latin typeface="맑은 고딕"/>
                  <a:ea typeface="맑은 고딕"/>
                </a:rPr>
                <a:t>PWM Mode</a:t>
              </a:r>
              <a:endParaRPr lang="en-US" sz="4000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515151"/>
                  </a:solidFill>
                  <a:latin typeface="맑은 고딕"/>
                  <a:ea typeface="맑은 고딕"/>
                </a:rPr>
                <a:t>Target value</a:t>
              </a:r>
              <a:endParaRPr lang="en-US" sz="4000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515151"/>
                  </a:solidFill>
                  <a:latin typeface="맑은 고딕"/>
                  <a:ea typeface="맑은 고딕"/>
                </a:rPr>
                <a:t>OCnA/B</a:t>
              </a:r>
              <a:endParaRPr lang="en-US" sz="4000" b="0" strike="noStrike" spc="-1">
                <a:latin typeface="Arial"/>
              </a:endParaRPr>
            </a:p>
          </p:txBody>
        </p:sp>
        <p:sp>
          <p:nvSpPr>
            <p:cNvPr id="1906" name="CustomShape 3"/>
            <p:cNvSpPr/>
            <p:nvPr/>
          </p:nvSpPr>
          <p:spPr>
            <a:xfrm>
              <a:off x="6024600" y="3015720"/>
              <a:ext cx="226080" cy="853200"/>
            </a:xfrm>
            <a:prstGeom prst="rightBrace">
              <a:avLst>
                <a:gd name="adj1" fmla="val 8333"/>
                <a:gd name="adj2" fmla="val 48734"/>
              </a:avLst>
            </a:prstGeom>
            <a:noFill/>
            <a:ln w="2844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907" name="CustomShape 4"/>
            <p:cNvSpPr/>
            <p:nvPr/>
          </p:nvSpPr>
          <p:spPr>
            <a:xfrm>
              <a:off x="6364440" y="3015720"/>
              <a:ext cx="2666880" cy="699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515151"/>
                  </a:solidFill>
                  <a:latin typeface="맑은 고딕"/>
                  <a:ea typeface="맑은 고딕"/>
                </a:rPr>
                <a:t>TCCRnA/B</a:t>
              </a:r>
              <a:endParaRPr lang="en-US" sz="4000" b="0" strike="noStrike" spc="-1">
                <a:latin typeface="Arial"/>
              </a:endParaRPr>
            </a:p>
          </p:txBody>
        </p:sp>
      </p:grpSp>
      <p:sp>
        <p:nvSpPr>
          <p:cNvPr id="1908" name="CustomShape 5"/>
          <p:cNvSpPr/>
          <p:nvPr/>
        </p:nvSpPr>
        <p:spPr>
          <a:xfrm>
            <a:off x="6329520" y="4013640"/>
            <a:ext cx="24426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OCRnA/B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909" name="CustomShape 6"/>
          <p:cNvSpPr/>
          <p:nvPr/>
        </p:nvSpPr>
        <p:spPr>
          <a:xfrm>
            <a:off x="6318720" y="4583160"/>
            <a:ext cx="33037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OUTPUT PIN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910" name="CustomShape 7"/>
          <p:cNvSpPr/>
          <p:nvPr/>
        </p:nvSpPr>
        <p:spPr>
          <a:xfrm>
            <a:off x="1014120" y="392400"/>
            <a:ext cx="30369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PWM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1" name="Group 1"/>
          <p:cNvGrpSpPr/>
          <p:nvPr/>
        </p:nvGrpSpPr>
        <p:grpSpPr>
          <a:xfrm>
            <a:off x="2699280" y="2736360"/>
            <a:ext cx="6974640" cy="2546640"/>
            <a:chOff x="2699280" y="2736360"/>
            <a:chExt cx="6974640" cy="2546640"/>
          </a:xfrm>
        </p:grpSpPr>
        <p:sp>
          <p:nvSpPr>
            <p:cNvPr id="1912" name="CustomShape 2"/>
            <p:cNvSpPr/>
            <p:nvPr/>
          </p:nvSpPr>
          <p:spPr>
            <a:xfrm>
              <a:off x="2699280" y="2736360"/>
              <a:ext cx="3241440" cy="2528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FF0000"/>
                  </a:solidFill>
                  <a:latin typeface="맑은 고딕"/>
                  <a:ea typeface="맑은 고딕"/>
                </a:rPr>
                <a:t>Prescaler</a:t>
              </a:r>
              <a:endParaRPr lang="en-US" sz="4000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FF0000"/>
                  </a:solidFill>
                  <a:latin typeface="맑은 고딕"/>
                  <a:ea typeface="맑은 고딕"/>
                </a:rPr>
                <a:t>PWM Mode</a:t>
              </a:r>
              <a:endParaRPr lang="en-US" sz="4000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515151"/>
                  </a:solidFill>
                  <a:latin typeface="맑은 고딕"/>
                  <a:ea typeface="맑은 고딕"/>
                </a:rPr>
                <a:t>Target value</a:t>
              </a:r>
              <a:endParaRPr lang="en-US" sz="4000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515151"/>
                  </a:solidFill>
                  <a:latin typeface="맑은 고딕"/>
                  <a:ea typeface="맑은 고딕"/>
                </a:rPr>
                <a:t>OCnA/B</a:t>
              </a:r>
              <a:endParaRPr lang="en-US" sz="4000" b="0" strike="noStrike" spc="-1">
                <a:latin typeface="Arial"/>
              </a:endParaRPr>
            </a:p>
          </p:txBody>
        </p:sp>
        <p:sp>
          <p:nvSpPr>
            <p:cNvPr id="1913" name="CustomShape 3"/>
            <p:cNvSpPr/>
            <p:nvPr/>
          </p:nvSpPr>
          <p:spPr>
            <a:xfrm>
              <a:off x="6024600" y="3015720"/>
              <a:ext cx="226080" cy="853200"/>
            </a:xfrm>
            <a:prstGeom prst="rightBrace">
              <a:avLst>
                <a:gd name="adj1" fmla="val 8333"/>
                <a:gd name="adj2" fmla="val 48734"/>
              </a:avLst>
            </a:prstGeom>
            <a:noFill/>
            <a:ln w="2844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914" name="CustomShape 4"/>
            <p:cNvSpPr/>
            <p:nvPr/>
          </p:nvSpPr>
          <p:spPr>
            <a:xfrm>
              <a:off x="6364440" y="3015720"/>
              <a:ext cx="2666880" cy="699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FF0000"/>
                  </a:solidFill>
                  <a:latin typeface="맑은 고딕"/>
                  <a:ea typeface="맑은 고딕"/>
                </a:rPr>
                <a:t>TCCRnA/B</a:t>
              </a:r>
              <a:endParaRPr lang="en-US" sz="4000" b="0" strike="noStrike" spc="-1">
                <a:latin typeface="Arial"/>
              </a:endParaRPr>
            </a:p>
          </p:txBody>
        </p:sp>
        <p:sp>
          <p:nvSpPr>
            <p:cNvPr id="1915" name="CustomShape 5"/>
            <p:cNvSpPr/>
            <p:nvPr/>
          </p:nvSpPr>
          <p:spPr>
            <a:xfrm>
              <a:off x="6370200" y="4583160"/>
              <a:ext cx="3303720" cy="699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515151"/>
                  </a:solidFill>
                  <a:latin typeface="맑은 고딕"/>
                  <a:ea typeface="맑은 고딕"/>
                </a:rPr>
                <a:t>OUTPUT PIN</a:t>
              </a:r>
              <a:endParaRPr lang="en-US" sz="4000" b="0" strike="noStrike" spc="-1">
                <a:latin typeface="Arial"/>
              </a:endParaRPr>
            </a:p>
          </p:txBody>
        </p:sp>
      </p:grpSp>
      <p:sp>
        <p:nvSpPr>
          <p:cNvPr id="1916" name="CustomShape 6"/>
          <p:cNvSpPr/>
          <p:nvPr/>
        </p:nvSpPr>
        <p:spPr>
          <a:xfrm>
            <a:off x="6329520" y="4013640"/>
            <a:ext cx="24426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OCRnA/B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917" name="CustomShape 7"/>
          <p:cNvSpPr/>
          <p:nvPr/>
        </p:nvSpPr>
        <p:spPr>
          <a:xfrm>
            <a:off x="7930080" y="5152680"/>
            <a:ext cx="184320" cy="70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18" name="CustomShape 8"/>
          <p:cNvSpPr/>
          <p:nvPr/>
        </p:nvSpPr>
        <p:spPr>
          <a:xfrm>
            <a:off x="1014120" y="392400"/>
            <a:ext cx="30369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PWM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CustomShape 1"/>
          <p:cNvSpPr/>
          <p:nvPr/>
        </p:nvSpPr>
        <p:spPr>
          <a:xfrm>
            <a:off x="842400" y="1481760"/>
            <a:ext cx="62895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TCCRnA/B : PWM mode</a:t>
            </a:r>
            <a:endParaRPr lang="en-US" sz="4000" b="0" strike="noStrike" spc="-1">
              <a:latin typeface="Arial"/>
            </a:endParaRPr>
          </a:p>
        </p:txBody>
      </p:sp>
      <p:grpSp>
        <p:nvGrpSpPr>
          <p:cNvPr id="1920" name="Group 2"/>
          <p:cNvGrpSpPr/>
          <p:nvPr/>
        </p:nvGrpSpPr>
        <p:grpSpPr>
          <a:xfrm>
            <a:off x="923760" y="2189520"/>
            <a:ext cx="6289560" cy="2478600"/>
            <a:chOff x="923760" y="2189520"/>
            <a:chExt cx="6289560" cy="2478600"/>
          </a:xfrm>
        </p:grpSpPr>
        <p:pic>
          <p:nvPicPr>
            <p:cNvPr id="1921" name="Picture 2"/>
            <p:cNvPicPr/>
            <p:nvPr/>
          </p:nvPicPr>
          <p:blipFill>
            <a:blip r:embed="rId2"/>
            <a:stretch/>
          </p:blipFill>
          <p:spPr>
            <a:xfrm>
              <a:off x="923760" y="2189520"/>
              <a:ext cx="6289560" cy="110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22" name="Picture 4"/>
            <p:cNvPicPr/>
            <p:nvPr/>
          </p:nvPicPr>
          <p:blipFill>
            <a:blip r:embed="rId3"/>
            <a:stretch/>
          </p:blipFill>
          <p:spPr>
            <a:xfrm>
              <a:off x="1010160" y="3476880"/>
              <a:ext cx="5959800" cy="11912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923" name="그림 4"/>
          <p:cNvPicPr/>
          <p:nvPr/>
        </p:nvPicPr>
        <p:blipFill>
          <a:blip r:embed="rId4"/>
          <a:stretch/>
        </p:blipFill>
        <p:spPr>
          <a:xfrm>
            <a:off x="5760360" y="4165062"/>
            <a:ext cx="6023880" cy="2282400"/>
          </a:xfrm>
          <a:prstGeom prst="rect">
            <a:avLst/>
          </a:prstGeom>
          <a:ln>
            <a:noFill/>
          </a:ln>
        </p:spPr>
      </p:pic>
      <p:sp>
        <p:nvSpPr>
          <p:cNvPr id="1924" name="CustomShape 3"/>
          <p:cNvSpPr/>
          <p:nvPr/>
        </p:nvSpPr>
        <p:spPr>
          <a:xfrm>
            <a:off x="5796720" y="5208840"/>
            <a:ext cx="3563280" cy="228240"/>
          </a:xfrm>
          <a:prstGeom prst="rect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5" name="CustomShape 4"/>
          <p:cNvSpPr/>
          <p:nvPr/>
        </p:nvSpPr>
        <p:spPr>
          <a:xfrm>
            <a:off x="4808160" y="2551680"/>
            <a:ext cx="952200" cy="358200"/>
          </a:xfrm>
          <a:prstGeom prst="rect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6" name="CustomShape 5"/>
          <p:cNvSpPr/>
          <p:nvPr/>
        </p:nvSpPr>
        <p:spPr>
          <a:xfrm>
            <a:off x="3987360" y="3824280"/>
            <a:ext cx="459720" cy="358200"/>
          </a:xfrm>
          <a:prstGeom prst="rect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7" name="CustomShape 6"/>
          <p:cNvSpPr/>
          <p:nvPr/>
        </p:nvSpPr>
        <p:spPr>
          <a:xfrm>
            <a:off x="1014120" y="392400"/>
            <a:ext cx="30369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PWM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928" name="TextShape 7"/>
          <p:cNvSpPr txBox="1"/>
          <p:nvPr/>
        </p:nvSpPr>
        <p:spPr>
          <a:xfrm>
            <a:off x="731520" y="5577840"/>
            <a:ext cx="5120640" cy="752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zh-CN" sz="1800" b="1" strike="noStrike" spc="-1">
                <a:solidFill>
                  <a:srgbClr val="FF0000"/>
                </a:solidFill>
                <a:latin typeface="Arial"/>
              </a:rPr>
              <a:t>레지스터 </a:t>
            </a:r>
            <a:r>
              <a:rPr lang="en-US" sz="1800" b="1" strike="noStrike" spc="-1">
                <a:solidFill>
                  <a:srgbClr val="FF0000"/>
                </a:solidFill>
                <a:latin typeface="Arial"/>
              </a:rPr>
              <a:t>CTC </a:t>
            </a:r>
            <a:r>
              <a:rPr lang="zh-CN" sz="1800" b="1" strike="noStrike" spc="-1">
                <a:solidFill>
                  <a:srgbClr val="FF0000"/>
                </a:solidFill>
                <a:latin typeface="Arial"/>
              </a:rPr>
              <a:t>모드 오타 있습니다</a:t>
            </a:r>
            <a:r>
              <a:rPr lang="en-US" sz="1800" b="1" strike="noStrike" spc="-1">
                <a:solidFill>
                  <a:srgbClr val="FF0000"/>
                </a:solidFill>
                <a:latin typeface="Arial"/>
              </a:rPr>
              <a:t>.</a:t>
            </a:r>
          </a:p>
          <a:p>
            <a:r>
              <a:rPr lang="en-US" sz="1800" b="1" strike="noStrike" spc="-1">
                <a:solidFill>
                  <a:srgbClr val="FF0000"/>
                </a:solidFill>
                <a:latin typeface="Arial"/>
              </a:rPr>
              <a:t>WGM02(1), WGM01(0), WGM00(0)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CustomShape 1"/>
          <p:cNvSpPr/>
          <p:nvPr/>
        </p:nvSpPr>
        <p:spPr>
          <a:xfrm>
            <a:off x="1014120" y="392400"/>
            <a:ext cx="30369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PWM</a:t>
            </a:r>
            <a:endParaRPr lang="en-US" sz="5400" b="0" strike="noStrike" spc="-1">
              <a:latin typeface="Arial"/>
            </a:endParaRPr>
          </a:p>
        </p:txBody>
      </p:sp>
      <p:pic>
        <p:nvPicPr>
          <p:cNvPr id="1930" name="Picture 2"/>
          <p:cNvPicPr/>
          <p:nvPr/>
        </p:nvPicPr>
        <p:blipFill>
          <a:blip r:embed="rId3"/>
          <a:stretch/>
        </p:blipFill>
        <p:spPr>
          <a:xfrm>
            <a:off x="1903320" y="1399680"/>
            <a:ext cx="8063280" cy="4972680"/>
          </a:xfrm>
          <a:prstGeom prst="rect">
            <a:avLst/>
          </a:prstGeom>
          <a:ln>
            <a:noFill/>
          </a:ln>
        </p:spPr>
      </p:pic>
      <p:sp>
        <p:nvSpPr>
          <p:cNvPr id="1931" name="Line 2"/>
          <p:cNvSpPr/>
          <p:nvPr/>
        </p:nvSpPr>
        <p:spPr>
          <a:xfrm flipH="1">
            <a:off x="2053080" y="3429000"/>
            <a:ext cx="6883560" cy="0"/>
          </a:xfrm>
          <a:prstGeom prst="line">
            <a:avLst/>
          </a:prstGeom>
          <a:ln w="3816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2" name="CustomShape 3"/>
          <p:cNvSpPr/>
          <p:nvPr/>
        </p:nvSpPr>
        <p:spPr>
          <a:xfrm>
            <a:off x="2053080" y="3059640"/>
            <a:ext cx="6094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0xFF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ustomShape 1"/>
          <p:cNvSpPr/>
          <p:nvPr/>
        </p:nvSpPr>
        <p:spPr>
          <a:xfrm>
            <a:off x="608760" y="392400"/>
            <a:ext cx="25401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PID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4917960" y="3075120"/>
            <a:ext cx="23558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오차값을</a:t>
            </a: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!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CustomShape 1"/>
          <p:cNvSpPr/>
          <p:nvPr/>
        </p:nvSpPr>
        <p:spPr>
          <a:xfrm>
            <a:off x="842400" y="1481760"/>
            <a:ext cx="106153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TCCRnA/B : Inverting / Non-inverting</a:t>
            </a:r>
            <a:endParaRPr lang="en-US" sz="4000" b="0" strike="noStrike" spc="-1">
              <a:latin typeface="Arial"/>
            </a:endParaRPr>
          </a:p>
        </p:txBody>
      </p:sp>
      <p:grpSp>
        <p:nvGrpSpPr>
          <p:cNvPr id="1934" name="Group 2"/>
          <p:cNvGrpSpPr/>
          <p:nvPr/>
        </p:nvGrpSpPr>
        <p:grpSpPr>
          <a:xfrm>
            <a:off x="923760" y="2189520"/>
            <a:ext cx="6289560" cy="2478600"/>
            <a:chOff x="923760" y="2189520"/>
            <a:chExt cx="6289560" cy="2478600"/>
          </a:xfrm>
        </p:grpSpPr>
        <p:pic>
          <p:nvPicPr>
            <p:cNvPr id="1935" name="Picture 2"/>
            <p:cNvPicPr/>
            <p:nvPr/>
          </p:nvPicPr>
          <p:blipFill>
            <a:blip r:embed="rId2"/>
            <a:stretch/>
          </p:blipFill>
          <p:spPr>
            <a:xfrm>
              <a:off x="923760" y="2189520"/>
              <a:ext cx="6289560" cy="110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36" name="Picture 4"/>
            <p:cNvPicPr/>
            <p:nvPr/>
          </p:nvPicPr>
          <p:blipFill>
            <a:blip r:embed="rId3"/>
            <a:stretch/>
          </p:blipFill>
          <p:spPr>
            <a:xfrm>
              <a:off x="1010160" y="3476880"/>
              <a:ext cx="5959800" cy="11912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937" name="CustomShape 3"/>
          <p:cNvSpPr/>
          <p:nvPr/>
        </p:nvSpPr>
        <p:spPr>
          <a:xfrm>
            <a:off x="1981080" y="2543040"/>
            <a:ext cx="976320" cy="358200"/>
          </a:xfrm>
          <a:prstGeom prst="rect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8" name="CustomShape 4"/>
          <p:cNvSpPr/>
          <p:nvPr/>
        </p:nvSpPr>
        <p:spPr>
          <a:xfrm>
            <a:off x="1014120" y="392400"/>
            <a:ext cx="30369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PWM</a:t>
            </a:r>
            <a:endParaRPr lang="en-US" sz="5400" b="0" strike="noStrike" spc="-1">
              <a:latin typeface="Arial"/>
            </a:endParaRPr>
          </a:p>
        </p:txBody>
      </p:sp>
      <p:pic>
        <p:nvPicPr>
          <p:cNvPr id="1939" name="그림 9"/>
          <p:cNvPicPr/>
          <p:nvPr/>
        </p:nvPicPr>
        <p:blipFill>
          <a:blip r:embed="rId4"/>
          <a:stretch/>
        </p:blipFill>
        <p:spPr>
          <a:xfrm>
            <a:off x="4210920" y="3925440"/>
            <a:ext cx="7605000" cy="2409840"/>
          </a:xfrm>
          <a:prstGeom prst="rect">
            <a:avLst/>
          </a:prstGeom>
          <a:ln>
            <a:noFill/>
          </a:ln>
        </p:spPr>
      </p:pic>
      <p:sp>
        <p:nvSpPr>
          <p:cNvPr id="1940" name="CustomShape 5"/>
          <p:cNvSpPr/>
          <p:nvPr/>
        </p:nvSpPr>
        <p:spPr>
          <a:xfrm>
            <a:off x="6459840" y="5220360"/>
            <a:ext cx="1340280" cy="205560"/>
          </a:xfrm>
          <a:prstGeom prst="rect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1" name="CustomShape 6"/>
          <p:cNvSpPr/>
          <p:nvPr/>
        </p:nvSpPr>
        <p:spPr>
          <a:xfrm>
            <a:off x="6459840" y="5633640"/>
            <a:ext cx="1340280" cy="205560"/>
          </a:xfrm>
          <a:prstGeom prst="rect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CustomShape 1"/>
          <p:cNvSpPr/>
          <p:nvPr/>
        </p:nvSpPr>
        <p:spPr>
          <a:xfrm>
            <a:off x="842400" y="1481760"/>
            <a:ext cx="99435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TCCRnA/B : Inverting / Non-inverting</a:t>
            </a:r>
            <a:endParaRPr lang="en-US" sz="4000" b="0" strike="noStrike" spc="-1">
              <a:latin typeface="Arial"/>
            </a:endParaRPr>
          </a:p>
        </p:txBody>
      </p:sp>
      <p:grpSp>
        <p:nvGrpSpPr>
          <p:cNvPr id="1943" name="Group 2"/>
          <p:cNvGrpSpPr/>
          <p:nvPr/>
        </p:nvGrpSpPr>
        <p:grpSpPr>
          <a:xfrm>
            <a:off x="923760" y="2180160"/>
            <a:ext cx="6289560" cy="2478600"/>
            <a:chOff x="923760" y="2180160"/>
            <a:chExt cx="6289560" cy="2478600"/>
          </a:xfrm>
        </p:grpSpPr>
        <p:pic>
          <p:nvPicPr>
            <p:cNvPr id="1944" name="Picture 2"/>
            <p:cNvPicPr/>
            <p:nvPr/>
          </p:nvPicPr>
          <p:blipFill>
            <a:blip r:embed="rId3"/>
            <a:stretch/>
          </p:blipFill>
          <p:spPr>
            <a:xfrm>
              <a:off x="923760" y="2180160"/>
              <a:ext cx="6289560" cy="110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45" name="Picture 4"/>
            <p:cNvPicPr/>
            <p:nvPr/>
          </p:nvPicPr>
          <p:blipFill>
            <a:blip r:embed="rId4"/>
            <a:stretch/>
          </p:blipFill>
          <p:spPr>
            <a:xfrm>
              <a:off x="1010160" y="3467520"/>
              <a:ext cx="5959800" cy="11912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946" name="CustomShape 3"/>
          <p:cNvSpPr/>
          <p:nvPr/>
        </p:nvSpPr>
        <p:spPr>
          <a:xfrm>
            <a:off x="2976480" y="2543040"/>
            <a:ext cx="914040" cy="358200"/>
          </a:xfrm>
          <a:prstGeom prst="rect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7" name="CustomShape 4"/>
          <p:cNvSpPr/>
          <p:nvPr/>
        </p:nvSpPr>
        <p:spPr>
          <a:xfrm>
            <a:off x="1014120" y="392400"/>
            <a:ext cx="30369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PWM</a:t>
            </a:r>
            <a:endParaRPr lang="en-US" sz="5400" b="0" strike="noStrike" spc="-1">
              <a:latin typeface="Arial"/>
            </a:endParaRPr>
          </a:p>
        </p:txBody>
      </p:sp>
      <p:pic>
        <p:nvPicPr>
          <p:cNvPr id="1948" name="그림 12"/>
          <p:cNvPicPr/>
          <p:nvPr/>
        </p:nvPicPr>
        <p:blipFill>
          <a:blip r:embed="rId5"/>
          <a:stretch/>
        </p:blipFill>
        <p:spPr>
          <a:xfrm>
            <a:off x="3987360" y="3758760"/>
            <a:ext cx="7477560" cy="2178720"/>
          </a:xfrm>
          <a:prstGeom prst="rect">
            <a:avLst/>
          </a:prstGeom>
          <a:ln>
            <a:noFill/>
          </a:ln>
        </p:spPr>
      </p:pic>
      <p:sp>
        <p:nvSpPr>
          <p:cNvPr id="1949" name="CustomShape 5"/>
          <p:cNvSpPr/>
          <p:nvPr/>
        </p:nvSpPr>
        <p:spPr>
          <a:xfrm>
            <a:off x="6170760" y="4915440"/>
            <a:ext cx="1340280" cy="205560"/>
          </a:xfrm>
          <a:prstGeom prst="rect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0" name="CustomShape 6"/>
          <p:cNvSpPr/>
          <p:nvPr/>
        </p:nvSpPr>
        <p:spPr>
          <a:xfrm>
            <a:off x="6170760" y="5328360"/>
            <a:ext cx="1340280" cy="205560"/>
          </a:xfrm>
          <a:prstGeom prst="rect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CustomShape 1"/>
          <p:cNvSpPr/>
          <p:nvPr/>
        </p:nvSpPr>
        <p:spPr>
          <a:xfrm>
            <a:off x="1014120" y="392400"/>
            <a:ext cx="30369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PWM</a:t>
            </a:r>
            <a:endParaRPr lang="en-US" sz="5400" b="0" strike="noStrike" spc="-1">
              <a:latin typeface="Arial"/>
            </a:endParaRPr>
          </a:p>
        </p:txBody>
      </p:sp>
      <p:pic>
        <p:nvPicPr>
          <p:cNvPr id="1952" name="Picture 2"/>
          <p:cNvPicPr/>
          <p:nvPr/>
        </p:nvPicPr>
        <p:blipFill>
          <a:blip r:embed="rId3"/>
          <a:stretch/>
        </p:blipFill>
        <p:spPr>
          <a:xfrm>
            <a:off x="1903320" y="1399680"/>
            <a:ext cx="8063280" cy="4972680"/>
          </a:xfrm>
          <a:prstGeom prst="rect">
            <a:avLst/>
          </a:prstGeom>
          <a:ln>
            <a:noFill/>
          </a:ln>
        </p:spPr>
      </p:pic>
      <p:sp>
        <p:nvSpPr>
          <p:cNvPr id="1953" name="CustomShape 2"/>
          <p:cNvSpPr/>
          <p:nvPr/>
        </p:nvSpPr>
        <p:spPr>
          <a:xfrm>
            <a:off x="2164680" y="4488120"/>
            <a:ext cx="7884000" cy="643320"/>
          </a:xfrm>
          <a:prstGeom prst="rect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4" name="CustomShape 3"/>
          <p:cNvSpPr/>
          <p:nvPr/>
        </p:nvSpPr>
        <p:spPr>
          <a:xfrm>
            <a:off x="438840" y="4809960"/>
            <a:ext cx="6094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Non-Inverting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CustomShape 1"/>
          <p:cNvSpPr/>
          <p:nvPr/>
        </p:nvSpPr>
        <p:spPr>
          <a:xfrm>
            <a:off x="1014120" y="392400"/>
            <a:ext cx="30369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PWM</a:t>
            </a:r>
            <a:endParaRPr lang="en-US" sz="5400" b="0" strike="noStrike" spc="-1">
              <a:latin typeface="Arial"/>
            </a:endParaRPr>
          </a:p>
        </p:txBody>
      </p:sp>
      <p:pic>
        <p:nvPicPr>
          <p:cNvPr id="1956" name="Picture 2"/>
          <p:cNvPicPr/>
          <p:nvPr/>
        </p:nvPicPr>
        <p:blipFill>
          <a:blip r:embed="rId3"/>
          <a:stretch/>
        </p:blipFill>
        <p:spPr>
          <a:xfrm>
            <a:off x="1903320" y="1399680"/>
            <a:ext cx="8063280" cy="4972680"/>
          </a:xfrm>
          <a:prstGeom prst="rect">
            <a:avLst/>
          </a:prstGeom>
          <a:ln>
            <a:noFill/>
          </a:ln>
        </p:spPr>
      </p:pic>
      <p:sp>
        <p:nvSpPr>
          <p:cNvPr id="1957" name="CustomShape 2"/>
          <p:cNvSpPr/>
          <p:nvPr/>
        </p:nvSpPr>
        <p:spPr>
          <a:xfrm>
            <a:off x="2225160" y="5136480"/>
            <a:ext cx="7884000" cy="643320"/>
          </a:xfrm>
          <a:prstGeom prst="rect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8" name="CustomShape 3"/>
          <p:cNvSpPr/>
          <p:nvPr/>
        </p:nvSpPr>
        <p:spPr>
          <a:xfrm>
            <a:off x="896400" y="5458320"/>
            <a:ext cx="6094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Inverting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CustomShape 1"/>
          <p:cNvSpPr/>
          <p:nvPr/>
        </p:nvSpPr>
        <p:spPr>
          <a:xfrm>
            <a:off x="842400" y="1481760"/>
            <a:ext cx="62895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TCCRnA/B : Prescaler</a:t>
            </a:r>
            <a:endParaRPr lang="en-US" sz="4000" b="0" strike="noStrike" spc="-1">
              <a:latin typeface="Arial"/>
            </a:endParaRPr>
          </a:p>
        </p:txBody>
      </p:sp>
      <p:grpSp>
        <p:nvGrpSpPr>
          <p:cNvPr id="1960" name="Group 2"/>
          <p:cNvGrpSpPr/>
          <p:nvPr/>
        </p:nvGrpSpPr>
        <p:grpSpPr>
          <a:xfrm>
            <a:off x="923760" y="2189520"/>
            <a:ext cx="6289560" cy="2478600"/>
            <a:chOff x="923760" y="2189520"/>
            <a:chExt cx="6289560" cy="2478600"/>
          </a:xfrm>
        </p:grpSpPr>
        <p:pic>
          <p:nvPicPr>
            <p:cNvPr id="1961" name="Picture 2"/>
            <p:cNvPicPr/>
            <p:nvPr/>
          </p:nvPicPr>
          <p:blipFill>
            <a:blip r:embed="rId2"/>
            <a:stretch/>
          </p:blipFill>
          <p:spPr>
            <a:xfrm>
              <a:off x="923760" y="2189520"/>
              <a:ext cx="6289560" cy="110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62" name="Picture 4"/>
            <p:cNvPicPr/>
            <p:nvPr/>
          </p:nvPicPr>
          <p:blipFill>
            <a:blip r:embed="rId3"/>
            <a:stretch/>
          </p:blipFill>
          <p:spPr>
            <a:xfrm>
              <a:off x="1010160" y="3476880"/>
              <a:ext cx="5959800" cy="11912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963" name="CustomShape 3"/>
          <p:cNvSpPr/>
          <p:nvPr/>
        </p:nvSpPr>
        <p:spPr>
          <a:xfrm>
            <a:off x="4485240" y="3844080"/>
            <a:ext cx="1335960" cy="337320"/>
          </a:xfrm>
          <a:prstGeom prst="rect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64" name="그림 9"/>
          <p:cNvPicPr/>
          <p:nvPr/>
        </p:nvPicPr>
        <p:blipFill>
          <a:blip r:embed="rId4"/>
          <a:stretch/>
        </p:blipFill>
        <p:spPr>
          <a:xfrm>
            <a:off x="5680080" y="4461840"/>
            <a:ext cx="6344280" cy="2359800"/>
          </a:xfrm>
          <a:prstGeom prst="rect">
            <a:avLst/>
          </a:prstGeom>
          <a:ln>
            <a:noFill/>
          </a:ln>
        </p:spPr>
      </p:pic>
      <p:sp>
        <p:nvSpPr>
          <p:cNvPr id="1965" name="CustomShape 4"/>
          <p:cNvSpPr/>
          <p:nvPr/>
        </p:nvSpPr>
        <p:spPr>
          <a:xfrm>
            <a:off x="1014120" y="392400"/>
            <a:ext cx="30369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PWM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6" name="Group 1"/>
          <p:cNvGrpSpPr/>
          <p:nvPr/>
        </p:nvGrpSpPr>
        <p:grpSpPr>
          <a:xfrm>
            <a:off x="2699280" y="2736360"/>
            <a:ext cx="6332040" cy="2528280"/>
            <a:chOff x="2699280" y="2736360"/>
            <a:chExt cx="6332040" cy="2528280"/>
          </a:xfrm>
        </p:grpSpPr>
        <p:sp>
          <p:nvSpPr>
            <p:cNvPr id="1967" name="CustomShape 2"/>
            <p:cNvSpPr/>
            <p:nvPr/>
          </p:nvSpPr>
          <p:spPr>
            <a:xfrm>
              <a:off x="2699280" y="2736360"/>
              <a:ext cx="3241440" cy="2528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515151"/>
                  </a:solidFill>
                  <a:latin typeface="맑은 고딕"/>
                  <a:ea typeface="맑은 고딕"/>
                </a:rPr>
                <a:t>Prescaler</a:t>
              </a:r>
              <a:endParaRPr lang="en-US" sz="4000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515151"/>
                  </a:solidFill>
                  <a:latin typeface="맑은 고딕"/>
                  <a:ea typeface="맑은 고딕"/>
                </a:rPr>
                <a:t>PWM Mode</a:t>
              </a:r>
              <a:endParaRPr lang="en-US" sz="4000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FF0000"/>
                  </a:solidFill>
                  <a:latin typeface="맑은 고딕"/>
                  <a:ea typeface="맑은 고딕"/>
                </a:rPr>
                <a:t>Target value</a:t>
              </a:r>
              <a:endParaRPr lang="en-US" sz="4000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515151"/>
                  </a:solidFill>
                  <a:latin typeface="맑은 고딕"/>
                  <a:ea typeface="맑은 고딕"/>
                </a:rPr>
                <a:t>OCnA/B</a:t>
              </a:r>
              <a:endParaRPr lang="en-US" sz="4000" b="0" strike="noStrike" spc="-1">
                <a:latin typeface="Arial"/>
              </a:endParaRPr>
            </a:p>
          </p:txBody>
        </p:sp>
        <p:sp>
          <p:nvSpPr>
            <p:cNvPr id="1968" name="CustomShape 3"/>
            <p:cNvSpPr/>
            <p:nvPr/>
          </p:nvSpPr>
          <p:spPr>
            <a:xfrm>
              <a:off x="6024600" y="3015720"/>
              <a:ext cx="226080" cy="853200"/>
            </a:xfrm>
            <a:prstGeom prst="rightBrace">
              <a:avLst>
                <a:gd name="adj1" fmla="val 8333"/>
                <a:gd name="adj2" fmla="val 48734"/>
              </a:avLst>
            </a:prstGeom>
            <a:noFill/>
            <a:ln w="2844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969" name="CustomShape 4"/>
            <p:cNvSpPr/>
            <p:nvPr/>
          </p:nvSpPr>
          <p:spPr>
            <a:xfrm>
              <a:off x="6364440" y="3015720"/>
              <a:ext cx="2666880" cy="699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515151"/>
                  </a:solidFill>
                  <a:latin typeface="맑은 고딕"/>
                  <a:ea typeface="맑은 고딕"/>
                </a:rPr>
                <a:t>TCCRnA/B</a:t>
              </a:r>
              <a:endParaRPr lang="en-US" sz="4000" b="0" strike="noStrike" spc="-1">
                <a:latin typeface="Arial"/>
              </a:endParaRPr>
            </a:p>
          </p:txBody>
        </p:sp>
      </p:grpSp>
      <p:sp>
        <p:nvSpPr>
          <p:cNvPr id="1970" name="CustomShape 5"/>
          <p:cNvSpPr/>
          <p:nvPr/>
        </p:nvSpPr>
        <p:spPr>
          <a:xfrm>
            <a:off x="6329520" y="4013640"/>
            <a:ext cx="24426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OCRnA/B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971" name="CustomShape 6"/>
          <p:cNvSpPr/>
          <p:nvPr/>
        </p:nvSpPr>
        <p:spPr>
          <a:xfrm>
            <a:off x="6318720" y="4583160"/>
            <a:ext cx="33037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OUTPUT PIN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972" name="CustomShape 7"/>
          <p:cNvSpPr/>
          <p:nvPr/>
        </p:nvSpPr>
        <p:spPr>
          <a:xfrm>
            <a:off x="1014120" y="392400"/>
            <a:ext cx="30369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PWM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CustomShape 1"/>
          <p:cNvSpPr/>
          <p:nvPr/>
        </p:nvSpPr>
        <p:spPr>
          <a:xfrm>
            <a:off x="842400" y="1481760"/>
            <a:ext cx="62895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OCRnA/B : Taget value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974" name="CustomShape 2"/>
          <p:cNvSpPr/>
          <p:nvPr/>
        </p:nvSpPr>
        <p:spPr>
          <a:xfrm>
            <a:off x="936720" y="392400"/>
            <a:ext cx="34974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TIMER</a:t>
            </a:r>
            <a:endParaRPr lang="en-US" sz="5400" b="0" strike="noStrike" spc="-1">
              <a:latin typeface="Arial"/>
            </a:endParaRPr>
          </a:p>
        </p:txBody>
      </p:sp>
      <p:pic>
        <p:nvPicPr>
          <p:cNvPr id="1975" name="그림 9"/>
          <p:cNvPicPr/>
          <p:nvPr/>
        </p:nvPicPr>
        <p:blipFill>
          <a:blip r:embed="rId2"/>
          <a:stretch/>
        </p:blipFill>
        <p:spPr>
          <a:xfrm>
            <a:off x="1186920" y="2469960"/>
            <a:ext cx="9391320" cy="3838320"/>
          </a:xfrm>
          <a:prstGeom prst="rect">
            <a:avLst/>
          </a:prstGeom>
          <a:ln>
            <a:noFill/>
          </a:ln>
        </p:spPr>
      </p:pic>
      <p:sp>
        <p:nvSpPr>
          <p:cNvPr id="1976" name="Line 3"/>
          <p:cNvSpPr/>
          <p:nvPr/>
        </p:nvSpPr>
        <p:spPr>
          <a:xfrm>
            <a:off x="1866600" y="3954600"/>
            <a:ext cx="8046720" cy="0"/>
          </a:xfrm>
          <a:prstGeom prst="line">
            <a:avLst/>
          </a:prstGeom>
          <a:ln w="2844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7" name="Line 4"/>
          <p:cNvSpPr/>
          <p:nvPr/>
        </p:nvSpPr>
        <p:spPr>
          <a:xfrm>
            <a:off x="6169680" y="4190040"/>
            <a:ext cx="3468600" cy="0"/>
          </a:xfrm>
          <a:prstGeom prst="line">
            <a:avLst/>
          </a:prstGeom>
          <a:ln w="2844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8" name="Line 5"/>
          <p:cNvSpPr/>
          <p:nvPr/>
        </p:nvSpPr>
        <p:spPr>
          <a:xfrm>
            <a:off x="1866600" y="5897880"/>
            <a:ext cx="8046720" cy="0"/>
          </a:xfrm>
          <a:prstGeom prst="line">
            <a:avLst/>
          </a:prstGeom>
          <a:ln w="2844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9" name="Line 6"/>
          <p:cNvSpPr/>
          <p:nvPr/>
        </p:nvSpPr>
        <p:spPr>
          <a:xfrm>
            <a:off x="6309720" y="6123960"/>
            <a:ext cx="3328560" cy="0"/>
          </a:xfrm>
          <a:prstGeom prst="line">
            <a:avLst/>
          </a:prstGeom>
          <a:ln w="2844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0" name="Group 1"/>
          <p:cNvGrpSpPr/>
          <p:nvPr/>
        </p:nvGrpSpPr>
        <p:grpSpPr>
          <a:xfrm>
            <a:off x="2699280" y="2736360"/>
            <a:ext cx="6332040" cy="2528280"/>
            <a:chOff x="2699280" y="2736360"/>
            <a:chExt cx="6332040" cy="2528280"/>
          </a:xfrm>
        </p:grpSpPr>
        <p:sp>
          <p:nvSpPr>
            <p:cNvPr id="1981" name="CustomShape 2"/>
            <p:cNvSpPr/>
            <p:nvPr/>
          </p:nvSpPr>
          <p:spPr>
            <a:xfrm>
              <a:off x="2699280" y="2736360"/>
              <a:ext cx="3241440" cy="2528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515151"/>
                  </a:solidFill>
                  <a:latin typeface="맑은 고딕"/>
                  <a:ea typeface="맑은 고딕"/>
                </a:rPr>
                <a:t>Prescaler</a:t>
              </a:r>
              <a:endParaRPr lang="en-US" sz="4000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515151"/>
                  </a:solidFill>
                  <a:latin typeface="맑은 고딕"/>
                  <a:ea typeface="맑은 고딕"/>
                </a:rPr>
                <a:t>PWM Mode</a:t>
              </a:r>
              <a:endParaRPr lang="en-US" sz="4000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515151"/>
                  </a:solidFill>
                  <a:latin typeface="맑은 고딕"/>
                  <a:ea typeface="맑은 고딕"/>
                </a:rPr>
                <a:t>Target value</a:t>
              </a:r>
              <a:endParaRPr lang="en-US" sz="4000" b="0" strike="noStrike" spc="-1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FF0000"/>
                  </a:solidFill>
                  <a:latin typeface="맑은 고딕"/>
                  <a:ea typeface="맑은 고딕"/>
                </a:rPr>
                <a:t>OCnA/B</a:t>
              </a:r>
              <a:endParaRPr lang="en-US" sz="4000" b="0" strike="noStrike" spc="-1">
                <a:latin typeface="Arial"/>
              </a:endParaRPr>
            </a:p>
          </p:txBody>
        </p:sp>
        <p:sp>
          <p:nvSpPr>
            <p:cNvPr id="1982" name="CustomShape 3"/>
            <p:cNvSpPr/>
            <p:nvPr/>
          </p:nvSpPr>
          <p:spPr>
            <a:xfrm>
              <a:off x="6024600" y="3015720"/>
              <a:ext cx="226080" cy="853200"/>
            </a:xfrm>
            <a:prstGeom prst="rightBrace">
              <a:avLst>
                <a:gd name="adj1" fmla="val 8333"/>
                <a:gd name="adj2" fmla="val 48734"/>
              </a:avLst>
            </a:prstGeom>
            <a:noFill/>
            <a:ln w="2844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983" name="CustomShape 4"/>
            <p:cNvSpPr/>
            <p:nvPr/>
          </p:nvSpPr>
          <p:spPr>
            <a:xfrm>
              <a:off x="6364440" y="3015720"/>
              <a:ext cx="2666880" cy="699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515151"/>
                  </a:solidFill>
                  <a:latin typeface="맑은 고딕"/>
                  <a:ea typeface="맑은 고딕"/>
                </a:rPr>
                <a:t>TCCRnA/B</a:t>
              </a:r>
              <a:endParaRPr lang="en-US" sz="4000" b="0" strike="noStrike" spc="-1">
                <a:latin typeface="Arial"/>
              </a:endParaRPr>
            </a:p>
          </p:txBody>
        </p:sp>
      </p:grpSp>
      <p:sp>
        <p:nvSpPr>
          <p:cNvPr id="1984" name="CustomShape 5"/>
          <p:cNvSpPr/>
          <p:nvPr/>
        </p:nvSpPr>
        <p:spPr>
          <a:xfrm>
            <a:off x="6329520" y="4013640"/>
            <a:ext cx="24426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OCRnA/B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985" name="CustomShape 6"/>
          <p:cNvSpPr/>
          <p:nvPr/>
        </p:nvSpPr>
        <p:spPr>
          <a:xfrm>
            <a:off x="6370200" y="4583160"/>
            <a:ext cx="33037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OUTPUT PIN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986" name="CustomShape 7"/>
          <p:cNvSpPr/>
          <p:nvPr/>
        </p:nvSpPr>
        <p:spPr>
          <a:xfrm>
            <a:off x="1014120" y="392400"/>
            <a:ext cx="30369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PWM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7" name="Group 1"/>
          <p:cNvGrpSpPr/>
          <p:nvPr/>
        </p:nvGrpSpPr>
        <p:grpSpPr>
          <a:xfrm>
            <a:off x="365040" y="1315800"/>
            <a:ext cx="5410440" cy="5393880"/>
            <a:chOff x="365040" y="1315800"/>
            <a:chExt cx="5410440" cy="5393880"/>
          </a:xfrm>
        </p:grpSpPr>
        <p:pic>
          <p:nvPicPr>
            <p:cNvPr id="1988" name="그림 5"/>
            <p:cNvPicPr/>
            <p:nvPr/>
          </p:nvPicPr>
          <p:blipFill>
            <a:blip r:embed="rId3"/>
            <a:srcRect t="10488"/>
            <a:stretch/>
          </p:blipFill>
          <p:spPr>
            <a:xfrm>
              <a:off x="365040" y="1315800"/>
              <a:ext cx="5410080" cy="53938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989" name="CustomShape 2"/>
            <p:cNvSpPr/>
            <p:nvPr/>
          </p:nvSpPr>
          <p:spPr>
            <a:xfrm>
              <a:off x="5061240" y="5226120"/>
              <a:ext cx="714240" cy="14756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990" name="Group 3"/>
          <p:cNvGrpSpPr/>
          <p:nvPr/>
        </p:nvGrpSpPr>
        <p:grpSpPr>
          <a:xfrm>
            <a:off x="5899680" y="585720"/>
            <a:ext cx="6593400" cy="6116040"/>
            <a:chOff x="5899680" y="585720"/>
            <a:chExt cx="6593400" cy="6116040"/>
          </a:xfrm>
        </p:grpSpPr>
        <p:pic>
          <p:nvPicPr>
            <p:cNvPr id="1991" name="그림 13"/>
            <p:cNvPicPr/>
            <p:nvPr/>
          </p:nvPicPr>
          <p:blipFill>
            <a:blip r:embed="rId4"/>
            <a:stretch/>
          </p:blipFill>
          <p:spPr>
            <a:xfrm>
              <a:off x="5899680" y="585720"/>
              <a:ext cx="6593400" cy="61160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992" name="CustomShape 4"/>
            <p:cNvSpPr/>
            <p:nvPr/>
          </p:nvSpPr>
          <p:spPr>
            <a:xfrm>
              <a:off x="6009480" y="2912040"/>
              <a:ext cx="5582160" cy="376560"/>
            </a:xfrm>
            <a:prstGeom prst="rect">
              <a:avLst/>
            </a:prstGeom>
            <a:noFill/>
            <a:ln w="2844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93" name="CustomShape 5"/>
            <p:cNvSpPr/>
            <p:nvPr/>
          </p:nvSpPr>
          <p:spPr>
            <a:xfrm>
              <a:off x="6009480" y="3699000"/>
              <a:ext cx="5582160" cy="376560"/>
            </a:xfrm>
            <a:prstGeom prst="rect">
              <a:avLst/>
            </a:prstGeom>
            <a:noFill/>
            <a:ln w="2844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94" name="CustomShape 6"/>
            <p:cNvSpPr/>
            <p:nvPr/>
          </p:nvSpPr>
          <p:spPr>
            <a:xfrm>
              <a:off x="6009480" y="4280760"/>
              <a:ext cx="5582160" cy="376560"/>
            </a:xfrm>
            <a:prstGeom prst="rect">
              <a:avLst/>
            </a:prstGeom>
            <a:noFill/>
            <a:ln w="2844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95" name="CustomShape 7"/>
          <p:cNvSpPr/>
          <p:nvPr/>
        </p:nvSpPr>
        <p:spPr>
          <a:xfrm>
            <a:off x="2405520" y="5160600"/>
            <a:ext cx="489960" cy="1475640"/>
          </a:xfrm>
          <a:prstGeom prst="rect">
            <a:avLst/>
          </a:prstGeom>
          <a:noFill/>
          <a:ln w="284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6" name="CustomShape 8"/>
          <p:cNvSpPr/>
          <p:nvPr/>
        </p:nvSpPr>
        <p:spPr>
          <a:xfrm>
            <a:off x="3242880" y="5160600"/>
            <a:ext cx="714240" cy="1475640"/>
          </a:xfrm>
          <a:prstGeom prst="rect">
            <a:avLst/>
          </a:prstGeom>
          <a:noFill/>
          <a:ln w="284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7" name="CustomShape 9"/>
          <p:cNvSpPr/>
          <p:nvPr/>
        </p:nvSpPr>
        <p:spPr>
          <a:xfrm>
            <a:off x="480240" y="3101400"/>
            <a:ext cx="1607040" cy="243360"/>
          </a:xfrm>
          <a:prstGeom prst="rect">
            <a:avLst/>
          </a:prstGeom>
          <a:noFill/>
          <a:ln w="284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8" name="CustomShape 10"/>
          <p:cNvSpPr/>
          <p:nvPr/>
        </p:nvSpPr>
        <p:spPr>
          <a:xfrm>
            <a:off x="1014120" y="392400"/>
            <a:ext cx="30369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PWM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CustomShape 1"/>
          <p:cNvSpPr/>
          <p:nvPr/>
        </p:nvSpPr>
        <p:spPr>
          <a:xfrm>
            <a:off x="1042560" y="392400"/>
            <a:ext cx="481392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PWM : Lab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2000" name="CustomShape 2"/>
          <p:cNvSpPr/>
          <p:nvPr/>
        </p:nvSpPr>
        <p:spPr>
          <a:xfrm>
            <a:off x="846000" y="1486080"/>
            <a:ext cx="52498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https://wokwi.com/projects/343077128113226323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ustomShape 1"/>
          <p:cNvSpPr/>
          <p:nvPr/>
        </p:nvSpPr>
        <p:spPr>
          <a:xfrm>
            <a:off x="608760" y="392400"/>
            <a:ext cx="25401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PID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376" name="CustomShape 2"/>
          <p:cNvSpPr/>
          <p:nvPr/>
        </p:nvSpPr>
        <p:spPr>
          <a:xfrm>
            <a:off x="3629520" y="3075120"/>
            <a:ext cx="49327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(</a:t>
            </a:r>
            <a:r>
              <a:rPr lang="ko-KR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현재값</a:t>
            </a: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-</a:t>
            </a:r>
            <a:r>
              <a:rPr lang="ko-KR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기준값</a:t>
            </a: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)</a:t>
            </a:r>
            <a:r>
              <a:rPr lang="ko-KR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을</a:t>
            </a: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!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CustomShape 1"/>
          <p:cNvSpPr/>
          <p:nvPr/>
        </p:nvSpPr>
        <p:spPr>
          <a:xfrm>
            <a:off x="1077120" y="392400"/>
            <a:ext cx="526068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PWM : QUIZ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2002" name="CustomShape 2"/>
          <p:cNvSpPr/>
          <p:nvPr/>
        </p:nvSpPr>
        <p:spPr>
          <a:xfrm>
            <a:off x="846000" y="1486080"/>
            <a:ext cx="52498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Pretendard"/>
                <a:ea typeface="Pretendard"/>
              </a:rPr>
              <a:t>https://wokwi.com/projects/344073344422773332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003" name="CustomShape 3"/>
          <p:cNvSpPr/>
          <p:nvPr/>
        </p:nvSpPr>
        <p:spPr>
          <a:xfrm>
            <a:off x="923760" y="2025360"/>
            <a:ext cx="8341200" cy="338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1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우리 라인트레이서는 </a:t>
            </a:r>
            <a:r>
              <a:rPr lang="en-US" sz="1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2</a:t>
            </a:r>
            <a:r>
              <a:rPr lang="ko-KR" sz="1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개의 </a:t>
            </a:r>
            <a:r>
              <a:rPr lang="en-US" sz="1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pwm </a:t>
            </a:r>
            <a:r>
              <a:rPr lang="ko-KR" sz="1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신호를 만들어 모터 스피드를 조절한다</a:t>
            </a:r>
            <a:r>
              <a:rPr lang="en-US" sz="1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ko-KR" sz="1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서보모터 </a:t>
            </a:r>
            <a:r>
              <a:rPr lang="en-US" sz="1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2</a:t>
            </a:r>
            <a:r>
              <a:rPr lang="ko-KR" sz="1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개로 구성된 회로를 아래와 조건과 같이 작동시켜라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1. D6</a:t>
            </a:r>
            <a:r>
              <a:rPr lang="ko-KR" sz="1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와 연결된 서보모터를 </a:t>
            </a:r>
            <a:r>
              <a:rPr lang="en-US" sz="1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180</a:t>
            </a:r>
            <a:r>
              <a:rPr lang="ko-KR" sz="1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도 회전해라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2. D5</a:t>
            </a:r>
            <a:r>
              <a:rPr lang="ko-KR" sz="1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와 연결된 서보모터를 </a:t>
            </a:r>
            <a:r>
              <a:rPr lang="en-US" sz="1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180</a:t>
            </a:r>
            <a:r>
              <a:rPr lang="ko-KR" sz="1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도 회전해라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3. </a:t>
            </a:r>
            <a:r>
              <a:rPr lang="ko-KR" sz="1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두 서보모터를 동시의 시계반대방향으로 </a:t>
            </a:r>
            <a:r>
              <a:rPr lang="en-US" sz="1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180</a:t>
            </a:r>
            <a:r>
              <a:rPr lang="ko-KR" sz="1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도 회전하라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4. </a:t>
            </a:r>
            <a:r>
              <a:rPr lang="ko-KR" sz="1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이때 프리스케일러는 </a:t>
            </a:r>
            <a:r>
              <a:rPr lang="en-US" sz="1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256</a:t>
            </a:r>
            <a:r>
              <a:rPr lang="ko-KR" sz="1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을 사용한다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* </a:t>
            </a:r>
            <a:r>
              <a:rPr lang="ko-KR" sz="1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서보모터는 </a:t>
            </a:r>
            <a:r>
              <a:rPr lang="en-US" sz="1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PWM</a:t>
            </a:r>
            <a:r>
              <a:rPr lang="ko-KR" sz="1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값에 따라 각도가 결정된다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4" name="그림 3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2005" name="CustomShape 1"/>
          <p:cNvSpPr/>
          <p:nvPr/>
        </p:nvSpPr>
        <p:spPr>
          <a:xfrm>
            <a:off x="2502720" y="1913040"/>
            <a:ext cx="7186680" cy="3031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6" name="CustomShape 2"/>
          <p:cNvSpPr/>
          <p:nvPr/>
        </p:nvSpPr>
        <p:spPr>
          <a:xfrm>
            <a:off x="2713320" y="2967480"/>
            <a:ext cx="67647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04. Communication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CustomShape 1"/>
          <p:cNvSpPr/>
          <p:nvPr/>
        </p:nvSpPr>
        <p:spPr>
          <a:xfrm>
            <a:off x="603000" y="1776960"/>
            <a:ext cx="10908360" cy="338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571680" indent="-571320" algn="ctr">
              <a:lnSpc>
                <a:spcPct val="100000"/>
              </a:lnSpc>
              <a:buClr>
                <a:srgbClr val="0070C0"/>
              </a:buClr>
              <a:buFont typeface="StarSymbol"/>
              <a:buChar char="-"/>
            </a:pPr>
            <a:r>
              <a:rPr lang="ko-KR" sz="3600" b="1" strike="noStrike" spc="-1">
                <a:solidFill>
                  <a:srgbClr val="0070C0"/>
                </a:solidFill>
                <a:latin typeface="맑은 고딕"/>
                <a:ea typeface="맑은 고딕"/>
              </a:rPr>
              <a:t>직렬</a:t>
            </a:r>
            <a:r>
              <a:rPr lang="en-US" sz="3600" b="1" strike="noStrike" spc="-1">
                <a:solidFill>
                  <a:srgbClr val="0070C0"/>
                </a:solidFill>
                <a:latin typeface="맑은 고딕"/>
                <a:ea typeface="맑은 고딕"/>
              </a:rPr>
              <a:t>(serial)</a:t>
            </a:r>
            <a:r>
              <a:rPr lang="ko-KR" sz="3600" b="1" strike="noStrike" spc="-1">
                <a:solidFill>
                  <a:srgbClr val="0070C0"/>
                </a:solidFill>
                <a:latin typeface="맑은 고딕"/>
                <a:ea typeface="맑은 고딕"/>
              </a:rPr>
              <a:t>통신 </a:t>
            </a:r>
            <a:r>
              <a:rPr lang="en-US" sz="3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: 1</a:t>
            </a:r>
            <a:r>
              <a:rPr lang="ko-KR" sz="3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개의 입출력 핀을 통해 </a:t>
            </a:r>
            <a:r>
              <a:rPr lang="en-US" sz="3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8</a:t>
            </a:r>
            <a:r>
              <a:rPr lang="ko-KR" sz="3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개의                                 비트를 한 번에 전송하는 방법</a:t>
            </a:r>
            <a:endParaRPr lang="en-US" sz="36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600" b="0" strike="noStrike" spc="-1"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3600" b="0" strike="noStrike" spc="-1">
              <a:latin typeface="Arial"/>
            </a:endParaRPr>
          </a:p>
          <a:p>
            <a:pPr marL="571680" indent="-571320" algn="ctr">
              <a:lnSpc>
                <a:spcPct val="100000"/>
              </a:lnSpc>
              <a:buClr>
                <a:srgbClr val="0070C0"/>
              </a:buClr>
              <a:buFont typeface="StarSymbol"/>
              <a:buChar char="-"/>
              <a:tabLst>
                <a:tab pos="0" algn="l"/>
              </a:tabLst>
            </a:pPr>
            <a:r>
              <a:rPr lang="ko-KR" sz="3600" b="1" strike="noStrike" spc="-1">
                <a:solidFill>
                  <a:srgbClr val="0070C0"/>
                </a:solidFill>
                <a:latin typeface="맑은 고딕"/>
                <a:ea typeface="맑은 고딕"/>
              </a:rPr>
              <a:t>병렬</a:t>
            </a:r>
            <a:r>
              <a:rPr lang="en-US" sz="3600" b="1" strike="noStrike" spc="-1">
                <a:solidFill>
                  <a:srgbClr val="0070C0"/>
                </a:solidFill>
                <a:latin typeface="맑은 고딕"/>
                <a:ea typeface="맑은 고딕"/>
              </a:rPr>
              <a:t>(Parallel)</a:t>
            </a:r>
            <a:r>
              <a:rPr lang="ko-KR" sz="3600" b="1" strike="noStrike" spc="-1">
                <a:solidFill>
                  <a:srgbClr val="0070C0"/>
                </a:solidFill>
                <a:latin typeface="맑은 고딕"/>
                <a:ea typeface="맑은 고딕"/>
              </a:rPr>
              <a:t>통신</a:t>
            </a:r>
            <a:r>
              <a:rPr lang="en-US" sz="3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: n</a:t>
            </a:r>
            <a:r>
              <a:rPr lang="ko-KR" sz="3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비트의 데이터를 전송하기 위해 </a:t>
            </a:r>
            <a:r>
              <a:rPr lang="en-US" sz="3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n</a:t>
            </a:r>
            <a:r>
              <a:rPr lang="ko-KR" sz="3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개의 입출력 핀을 사용하는 방법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2008" name="그림 2"/>
          <p:cNvPicPr/>
          <p:nvPr/>
        </p:nvPicPr>
        <p:blipFill>
          <a:blip r:embed="rId2"/>
          <a:stretch/>
        </p:blipFill>
        <p:spPr>
          <a:xfrm>
            <a:off x="6432120" y="2936880"/>
            <a:ext cx="5523120" cy="3624480"/>
          </a:xfrm>
          <a:prstGeom prst="rect">
            <a:avLst/>
          </a:prstGeom>
          <a:ln>
            <a:noFill/>
          </a:ln>
        </p:spPr>
      </p:pic>
      <p:sp>
        <p:nvSpPr>
          <p:cNvPr id="2009" name="CustomShape 2"/>
          <p:cNvSpPr/>
          <p:nvPr/>
        </p:nvSpPr>
        <p:spPr>
          <a:xfrm>
            <a:off x="431640" y="456120"/>
            <a:ext cx="1125108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4800" b="1" strike="noStrike" spc="-301">
                <a:solidFill>
                  <a:srgbClr val="515151"/>
                </a:solidFill>
                <a:latin typeface="맑은 고딕"/>
                <a:ea typeface="맑은 고딕"/>
              </a:rPr>
              <a:t> 04. UART</a:t>
            </a:r>
            <a:endParaRPr lang="en-US" sz="4800" b="0" strike="noStrike" spc="-1">
              <a:latin typeface="Arial"/>
            </a:endParaRPr>
          </a:p>
        </p:txBody>
      </p:sp>
      <p:pic>
        <p:nvPicPr>
          <p:cNvPr id="2010" name="그림 1"/>
          <p:cNvPicPr/>
          <p:nvPr/>
        </p:nvPicPr>
        <p:blipFill>
          <a:blip r:embed="rId3"/>
          <a:stretch/>
        </p:blipFill>
        <p:spPr>
          <a:xfrm>
            <a:off x="1428840" y="625320"/>
            <a:ext cx="4481280" cy="3613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CustomShape 1"/>
          <p:cNvSpPr/>
          <p:nvPr/>
        </p:nvSpPr>
        <p:spPr>
          <a:xfrm>
            <a:off x="431640" y="456120"/>
            <a:ext cx="1125108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4800" b="1" strike="noStrike" spc="-301">
                <a:solidFill>
                  <a:srgbClr val="515151"/>
                </a:solidFill>
                <a:latin typeface="맑은 고딕"/>
                <a:ea typeface="맑은 고딕"/>
              </a:rPr>
              <a:t> 04. UART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2012" name="CustomShape 2"/>
          <p:cNvSpPr/>
          <p:nvPr/>
        </p:nvSpPr>
        <p:spPr>
          <a:xfrm>
            <a:off x="603000" y="1841040"/>
            <a:ext cx="10908360" cy="338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ko-KR" sz="3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직렬 방식으로 전환하여 데이터를 전송하는 방법</a:t>
            </a:r>
            <a:endParaRPr lang="en-US" sz="3600" b="0" strike="noStrike" spc="-1"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70C0"/>
              </a:buClr>
              <a:buFont typeface="StarSymbol"/>
              <a:buChar char="-"/>
            </a:pPr>
            <a:r>
              <a:rPr lang="ko-KR" sz="3600" b="1" strike="noStrike" spc="-1">
                <a:solidFill>
                  <a:srgbClr val="0070C0"/>
                </a:solidFill>
                <a:latin typeface="맑은 고딕"/>
                <a:ea typeface="맑은 고딕"/>
              </a:rPr>
              <a:t>비동기식 통신 </a:t>
            </a:r>
            <a:r>
              <a:rPr lang="en-US" sz="36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→ </a:t>
            </a:r>
            <a:r>
              <a:rPr lang="ko-KR" sz="3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클락 신호 </a:t>
            </a:r>
            <a:r>
              <a:rPr lang="en-US" sz="3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X </a:t>
            </a:r>
            <a:endParaRPr lang="en-US" sz="3600" b="0" strike="noStrike" spc="-1"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ko-KR" sz="3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데이터 송신 측 핀</a:t>
            </a:r>
            <a:r>
              <a:rPr lang="en-US" sz="3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: TX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    </a:t>
            </a:r>
            <a:r>
              <a:rPr lang="ko-KR" sz="3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데이터 수신 측 핀</a:t>
            </a:r>
            <a:r>
              <a:rPr lang="en-US" sz="3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: RX   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→ </a:t>
            </a:r>
            <a:r>
              <a:rPr lang="en-US" sz="3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RX</a:t>
            </a:r>
            <a:r>
              <a:rPr lang="ko-KR" sz="3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와 </a:t>
            </a:r>
            <a:r>
              <a:rPr lang="en-US" sz="3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TX</a:t>
            </a:r>
            <a:r>
              <a:rPr lang="ko-KR" sz="3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를 교차해서 연결</a:t>
            </a:r>
            <a:r>
              <a:rPr lang="en-US" sz="3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sz="3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데이터 송신과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    </a:t>
            </a:r>
            <a:r>
              <a:rPr lang="ko-KR" sz="3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수신 속도 맞추기 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2013" name="그림 1"/>
          <p:cNvPicPr/>
          <p:nvPr/>
        </p:nvPicPr>
        <p:blipFill>
          <a:blip r:embed="rId2"/>
          <a:stretch/>
        </p:blipFill>
        <p:spPr>
          <a:xfrm>
            <a:off x="3303360" y="1559520"/>
            <a:ext cx="8208000" cy="1703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0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CustomShape 1"/>
          <p:cNvSpPr/>
          <p:nvPr/>
        </p:nvSpPr>
        <p:spPr>
          <a:xfrm>
            <a:off x="431640" y="456120"/>
            <a:ext cx="1125108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4800" b="1" strike="noStrike" spc="-301">
                <a:solidFill>
                  <a:srgbClr val="515151"/>
                </a:solidFill>
                <a:latin typeface="맑은 고딕"/>
                <a:ea typeface="맑은 고딕"/>
              </a:rPr>
              <a:t> 04. UART : Lab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2015" name="CustomShape 2"/>
          <p:cNvSpPr/>
          <p:nvPr/>
        </p:nvSpPr>
        <p:spPr>
          <a:xfrm>
            <a:off x="697320" y="1452960"/>
            <a:ext cx="6097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https://wokwi.com/projects/344073543931134548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016" name="그림 6"/>
          <p:cNvPicPr/>
          <p:nvPr/>
        </p:nvPicPr>
        <p:blipFill>
          <a:blip r:embed="rId2"/>
          <a:stretch/>
        </p:blipFill>
        <p:spPr>
          <a:xfrm>
            <a:off x="2675880" y="2019960"/>
            <a:ext cx="7027560" cy="4381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CustomShape 1"/>
          <p:cNvSpPr/>
          <p:nvPr/>
        </p:nvSpPr>
        <p:spPr>
          <a:xfrm>
            <a:off x="625680" y="1841040"/>
            <a:ext cx="10908360" cy="417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Baud rate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36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- </a:t>
            </a:r>
            <a:r>
              <a:rPr lang="ko-KR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초당 보내는 데이터 수 </a:t>
            </a:r>
            <a:r>
              <a:rPr lang="en-US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= 1</a:t>
            </a:r>
            <a:r>
              <a:rPr lang="ko-KR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초당 얼마나 많은 데이터를 보내냐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70C0"/>
                </a:solidFill>
                <a:latin typeface="Pretendard"/>
                <a:ea typeface="Pretendard"/>
              </a:rPr>
              <a:t>           Baudrate 9600 set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                 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70C0"/>
                </a:solidFill>
                <a:latin typeface="Pretendard"/>
                <a:ea typeface="Pretendard"/>
              </a:rPr>
              <a:t>           UART </a:t>
            </a:r>
            <a:r>
              <a:rPr lang="ko-KR" sz="2400" b="0" strike="noStrike" spc="-1">
                <a:solidFill>
                  <a:srgbClr val="0070C0"/>
                </a:solidFill>
                <a:latin typeface="Pretendard"/>
                <a:ea typeface="Pretendard"/>
              </a:rPr>
              <a:t>전송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latin typeface="Arial"/>
            </a:endParaRPr>
          </a:p>
        </p:txBody>
      </p:sp>
      <p:grpSp>
        <p:nvGrpSpPr>
          <p:cNvPr id="2018" name="Group 2"/>
          <p:cNvGrpSpPr/>
          <p:nvPr/>
        </p:nvGrpSpPr>
        <p:grpSpPr>
          <a:xfrm>
            <a:off x="4751640" y="3676320"/>
            <a:ext cx="3720600" cy="2194200"/>
            <a:chOff x="4751640" y="3676320"/>
            <a:chExt cx="3720600" cy="2194200"/>
          </a:xfrm>
        </p:grpSpPr>
        <p:pic>
          <p:nvPicPr>
            <p:cNvPr id="2019" name="그림 6"/>
            <p:cNvPicPr/>
            <p:nvPr/>
          </p:nvPicPr>
          <p:blipFill>
            <a:blip r:embed="rId2"/>
            <a:srcRect b="71477"/>
            <a:stretch/>
          </p:blipFill>
          <p:spPr>
            <a:xfrm>
              <a:off x="4751640" y="3676320"/>
              <a:ext cx="3720600" cy="1622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20" name="그림 7"/>
            <p:cNvPicPr/>
            <p:nvPr/>
          </p:nvPicPr>
          <p:blipFill>
            <a:blip r:embed="rId2"/>
            <a:srcRect t="50104" b="45460"/>
            <a:stretch/>
          </p:blipFill>
          <p:spPr>
            <a:xfrm>
              <a:off x="4751640" y="5299560"/>
              <a:ext cx="3720600" cy="252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21" name="그림 9"/>
            <p:cNvPicPr/>
            <p:nvPr/>
          </p:nvPicPr>
          <p:blipFill>
            <a:blip r:embed="rId2"/>
            <a:srcRect t="95565"/>
            <a:stretch/>
          </p:blipFill>
          <p:spPr>
            <a:xfrm>
              <a:off x="4751640" y="5618520"/>
              <a:ext cx="3720600" cy="2520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022" name="CustomShape 3"/>
          <p:cNvSpPr/>
          <p:nvPr/>
        </p:nvSpPr>
        <p:spPr>
          <a:xfrm>
            <a:off x="431640" y="456120"/>
            <a:ext cx="1125108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4800" b="1" strike="noStrike" spc="-301">
                <a:solidFill>
                  <a:srgbClr val="515151"/>
                </a:solidFill>
                <a:latin typeface="맑은 고딕"/>
                <a:ea typeface="맑은 고딕"/>
              </a:rPr>
              <a:t> 04. UART</a:t>
            </a:r>
            <a:endParaRPr lang="en-US" sz="4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CustomShape 1"/>
          <p:cNvSpPr/>
          <p:nvPr/>
        </p:nvSpPr>
        <p:spPr>
          <a:xfrm>
            <a:off x="625680" y="1593720"/>
            <a:ext cx="11057040" cy="478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-</a:t>
            </a:r>
            <a:r>
              <a:rPr lang="en-US" sz="3600" b="1" strike="noStrike" spc="-1">
                <a:solidFill>
                  <a:srgbClr val="0070C0"/>
                </a:solidFill>
                <a:latin typeface="맑은 고딕"/>
                <a:ea typeface="맑은 고딕"/>
              </a:rPr>
              <a:t> </a:t>
            </a:r>
            <a:r>
              <a:rPr lang="ko-KR" sz="3600" b="1" strike="noStrike" spc="-1">
                <a:solidFill>
                  <a:srgbClr val="0070C0"/>
                </a:solidFill>
                <a:latin typeface="맑은 고딕"/>
                <a:ea typeface="맑은 고딕"/>
              </a:rPr>
              <a:t>동기식 시리얼 통신</a:t>
            </a:r>
            <a:r>
              <a:rPr lang="en-US" sz="3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sz="36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→</a:t>
            </a:r>
            <a:r>
              <a:rPr lang="en-US" sz="3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 클락 신호 O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36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- 4</a:t>
            </a:r>
            <a:r>
              <a:rPr lang="ko-KR" sz="3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가지 선으로 이루어짐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  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2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    MOSI: </a:t>
            </a:r>
            <a:r>
              <a:rPr lang="ko-KR" sz="32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마스터 출력</a:t>
            </a:r>
            <a:r>
              <a:rPr lang="en-US" sz="32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sz="32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슬레이브 입력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2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    MISO: </a:t>
            </a:r>
            <a:r>
              <a:rPr lang="ko-KR" sz="32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마스터 입력</a:t>
            </a:r>
            <a:r>
              <a:rPr lang="en-US" sz="32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sz="32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슬레이브 출력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2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    SCK : </a:t>
            </a:r>
            <a:r>
              <a:rPr lang="ko-KR" sz="32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데이터 전송 타이밍 동기화를 위한 클락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2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    SS: </a:t>
            </a:r>
            <a:r>
              <a:rPr lang="ko-KR" sz="32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슬레이브 셀렉트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3200" b="0" strike="noStrike" spc="-1">
              <a:latin typeface="Arial"/>
            </a:endParaRPr>
          </a:p>
        </p:txBody>
      </p:sp>
      <p:pic>
        <p:nvPicPr>
          <p:cNvPr id="2024" name="그림 2"/>
          <p:cNvPicPr/>
          <p:nvPr/>
        </p:nvPicPr>
        <p:blipFill>
          <a:blip r:embed="rId2"/>
          <a:stretch/>
        </p:blipFill>
        <p:spPr>
          <a:xfrm>
            <a:off x="7551000" y="1449720"/>
            <a:ext cx="4238280" cy="3291480"/>
          </a:xfrm>
          <a:prstGeom prst="rect">
            <a:avLst/>
          </a:prstGeom>
          <a:ln>
            <a:noFill/>
          </a:ln>
        </p:spPr>
      </p:pic>
      <p:sp>
        <p:nvSpPr>
          <p:cNvPr id="2025" name="CustomShape 2"/>
          <p:cNvSpPr/>
          <p:nvPr/>
        </p:nvSpPr>
        <p:spPr>
          <a:xfrm>
            <a:off x="431640" y="456120"/>
            <a:ext cx="1125108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4800" b="1" strike="noStrike" spc="-301">
                <a:solidFill>
                  <a:srgbClr val="515151"/>
                </a:solidFill>
                <a:latin typeface="맑은 고딕"/>
                <a:ea typeface="맑은 고딕"/>
              </a:rPr>
              <a:t> 04. SPI</a:t>
            </a:r>
            <a:endParaRPr lang="en-US" sz="4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CustomShape 1"/>
          <p:cNvSpPr/>
          <p:nvPr/>
        </p:nvSpPr>
        <p:spPr>
          <a:xfrm>
            <a:off x="625680" y="1620360"/>
            <a:ext cx="11057040" cy="393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-</a:t>
            </a:r>
            <a:r>
              <a:rPr lang="en-US" sz="3600" b="1" strike="noStrike" spc="-1">
                <a:solidFill>
                  <a:srgbClr val="0070C0"/>
                </a:solidFill>
                <a:latin typeface="맑은 고딕"/>
                <a:ea typeface="맑은 고딕"/>
              </a:rPr>
              <a:t> </a:t>
            </a:r>
            <a:r>
              <a:rPr lang="ko-KR" sz="3600" b="1" strike="noStrike" spc="-1">
                <a:solidFill>
                  <a:srgbClr val="0070C0"/>
                </a:solidFill>
                <a:latin typeface="맑은 고딕"/>
                <a:ea typeface="맑은 고딕"/>
              </a:rPr>
              <a:t>동기식 시리얼 통신</a:t>
            </a:r>
            <a:r>
              <a:rPr lang="en-US" sz="3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sz="36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→</a:t>
            </a:r>
            <a:r>
              <a:rPr lang="en-US" sz="3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 클락 신호 O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3600" b="0" strike="noStrike" spc="-1"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  <a:tabLst>
                <a:tab pos="0" algn="l"/>
              </a:tabLst>
            </a:pPr>
            <a:r>
              <a:rPr lang="ko-KR" sz="3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마스터</a:t>
            </a:r>
            <a:r>
              <a:rPr lang="en-US" sz="3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(Master)</a:t>
            </a:r>
            <a:r>
              <a:rPr lang="ko-KR" sz="3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와 슬레이브</a:t>
            </a:r>
            <a:r>
              <a:rPr lang="en-US" sz="3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(Slave)</a:t>
            </a:r>
            <a:r>
              <a:rPr lang="ko-KR" sz="3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가 존재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3600" b="0" strike="noStrike" spc="-1"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  <a:tabLst>
                <a:tab pos="0" algn="l"/>
              </a:tabLst>
            </a:pPr>
            <a:r>
              <a:rPr lang="en-US" sz="3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2</a:t>
            </a:r>
            <a:r>
              <a:rPr lang="ko-KR" sz="3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가지 선으로 이루어짐</a:t>
            </a:r>
            <a:endParaRPr lang="en-US" sz="3600" b="0" strike="noStrike" spc="-1"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  <a:tabLst>
                <a:tab pos="0" algn="l"/>
              </a:tabLst>
            </a:pPr>
            <a:r>
              <a:rPr lang="en-US" sz="3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 SDA: Data </a:t>
            </a:r>
            <a:r>
              <a:rPr lang="ko-KR" sz="3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송수신</a:t>
            </a:r>
            <a:endParaRPr lang="en-US" sz="3600" b="0" strike="noStrike" spc="-1"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  <a:tabLst>
                <a:tab pos="0" algn="l"/>
              </a:tabLst>
            </a:pPr>
            <a:r>
              <a:rPr lang="en-US" sz="3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 SCK: Clock </a:t>
            </a:r>
            <a:r>
              <a:rPr lang="ko-KR" sz="3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전송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027" name="CustomShape 2"/>
          <p:cNvSpPr/>
          <p:nvPr/>
        </p:nvSpPr>
        <p:spPr>
          <a:xfrm>
            <a:off x="431640" y="456120"/>
            <a:ext cx="1125108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4800" b="1" strike="noStrike" spc="-301">
                <a:solidFill>
                  <a:srgbClr val="515151"/>
                </a:solidFill>
                <a:latin typeface="맑은 고딕"/>
                <a:ea typeface="맑은 고딕"/>
              </a:rPr>
              <a:t> 04. I2C</a:t>
            </a:r>
            <a:endParaRPr lang="en-US" sz="4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CustomShape 1"/>
          <p:cNvSpPr/>
          <p:nvPr/>
        </p:nvSpPr>
        <p:spPr>
          <a:xfrm>
            <a:off x="431640" y="456120"/>
            <a:ext cx="1125108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4800" b="1" strike="noStrike" spc="-301">
                <a:solidFill>
                  <a:srgbClr val="515151"/>
                </a:solidFill>
                <a:latin typeface="맑은 고딕"/>
                <a:ea typeface="맑은 고딕"/>
              </a:rPr>
              <a:t> 04. I2C</a:t>
            </a:r>
            <a:endParaRPr lang="en-US" sz="4800" b="0" strike="noStrike" spc="-1">
              <a:latin typeface="Arial"/>
            </a:endParaRPr>
          </a:p>
        </p:txBody>
      </p:sp>
      <p:pic>
        <p:nvPicPr>
          <p:cNvPr id="2029" name="Picture 2" descr="I²C - 위키백과, 우리 모두의 백과사전"/>
          <p:cNvPicPr/>
          <p:nvPr/>
        </p:nvPicPr>
        <p:blipFill>
          <a:blip r:embed="rId2"/>
          <a:stretch/>
        </p:blipFill>
        <p:spPr>
          <a:xfrm>
            <a:off x="788040" y="1857600"/>
            <a:ext cx="10615320" cy="3750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CustomShape 1"/>
          <p:cNvSpPr/>
          <p:nvPr/>
        </p:nvSpPr>
        <p:spPr>
          <a:xfrm>
            <a:off x="431640" y="456120"/>
            <a:ext cx="1125108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4800" b="1" strike="noStrike" spc="-301">
                <a:solidFill>
                  <a:srgbClr val="515151"/>
                </a:solidFill>
                <a:latin typeface="맑은 고딕"/>
                <a:ea typeface="맑은 고딕"/>
              </a:rPr>
              <a:t> 04. </a:t>
            </a:r>
            <a:r>
              <a:rPr lang="en-US" sz="4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Communication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2031" name="CustomShape 2"/>
          <p:cNvSpPr/>
          <p:nvPr/>
        </p:nvSpPr>
        <p:spPr>
          <a:xfrm>
            <a:off x="570240" y="2922120"/>
            <a:ext cx="10908360" cy="13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Communication is also</a:t>
            </a:r>
            <a:endParaRPr lang="en-US" sz="4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controlled by registers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608760" y="392400"/>
            <a:ext cx="25401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PID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378" name="CustomShape 2"/>
          <p:cNvSpPr/>
          <p:nvPr/>
        </p:nvSpPr>
        <p:spPr>
          <a:xfrm>
            <a:off x="1416960" y="3075120"/>
            <a:ext cx="93574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(</a:t>
            </a:r>
            <a:r>
              <a:rPr lang="ko-KR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현재 인식된 위치 – 가운데 센서 위치</a:t>
            </a: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)</a:t>
            </a:r>
            <a:r>
              <a:rPr lang="ko-KR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을</a:t>
            </a: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!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2" name="그림 3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2033" name="CustomShape 1"/>
          <p:cNvSpPr/>
          <p:nvPr/>
        </p:nvSpPr>
        <p:spPr>
          <a:xfrm>
            <a:off x="2502720" y="1913040"/>
            <a:ext cx="7186680" cy="3031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4" name="CustomShape 2"/>
          <p:cNvSpPr/>
          <p:nvPr/>
        </p:nvSpPr>
        <p:spPr>
          <a:xfrm>
            <a:off x="3568680" y="2462040"/>
            <a:ext cx="505476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05. Insight of</a:t>
            </a:r>
            <a:r>
              <a:t/>
            </a:r>
            <a:br/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Embedded sys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CustomShape 1"/>
          <p:cNvSpPr/>
          <p:nvPr/>
        </p:nvSpPr>
        <p:spPr>
          <a:xfrm>
            <a:off x="431640" y="456120"/>
            <a:ext cx="932976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4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05. Insight of Embedded sys</a:t>
            </a:r>
            <a:endParaRPr lang="en-US" sz="4800" b="0" strike="noStrike" spc="-1">
              <a:latin typeface="Arial"/>
            </a:endParaRPr>
          </a:p>
        </p:txBody>
      </p:sp>
      <p:pic>
        <p:nvPicPr>
          <p:cNvPr id="2036" name="Picture 2"/>
          <p:cNvPicPr/>
          <p:nvPr/>
        </p:nvPicPr>
        <p:blipFill>
          <a:blip r:embed="rId2"/>
          <a:stretch/>
        </p:blipFill>
        <p:spPr>
          <a:xfrm>
            <a:off x="6024600" y="1785240"/>
            <a:ext cx="5753880" cy="4181040"/>
          </a:xfrm>
          <a:prstGeom prst="rect">
            <a:avLst/>
          </a:prstGeom>
          <a:ln>
            <a:noFill/>
          </a:ln>
        </p:spPr>
      </p:pic>
      <p:sp>
        <p:nvSpPr>
          <p:cNvPr id="2037" name="CustomShape 2"/>
          <p:cNvSpPr/>
          <p:nvPr/>
        </p:nvSpPr>
        <p:spPr>
          <a:xfrm>
            <a:off x="875160" y="1785240"/>
            <a:ext cx="5149080" cy="26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When you look at the air conditioner,,,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You can think of this component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59595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MCU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59595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IR receiver (For remote controller)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59595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Temperature sensor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59595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Humidity sensor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59595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Fine dust sensor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59595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Etc,,,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CustomShape 1"/>
          <p:cNvSpPr/>
          <p:nvPr/>
        </p:nvSpPr>
        <p:spPr>
          <a:xfrm>
            <a:off x="431640" y="456120"/>
            <a:ext cx="932976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4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05. Insight of Embedded sys</a:t>
            </a:r>
            <a:endParaRPr lang="en-US" sz="4800" b="0" strike="noStrike" spc="-1">
              <a:latin typeface="Arial"/>
            </a:endParaRPr>
          </a:p>
        </p:txBody>
      </p:sp>
      <p:pic>
        <p:nvPicPr>
          <p:cNvPr id="2039" name="Picture 2"/>
          <p:cNvPicPr/>
          <p:nvPr/>
        </p:nvPicPr>
        <p:blipFill>
          <a:blip r:embed="rId2"/>
          <a:stretch/>
        </p:blipFill>
        <p:spPr>
          <a:xfrm>
            <a:off x="6024600" y="1785240"/>
            <a:ext cx="5753880" cy="4181040"/>
          </a:xfrm>
          <a:prstGeom prst="rect">
            <a:avLst/>
          </a:prstGeom>
          <a:ln>
            <a:noFill/>
          </a:ln>
        </p:spPr>
      </p:pic>
      <p:sp>
        <p:nvSpPr>
          <p:cNvPr id="2040" name="CustomShape 2"/>
          <p:cNvSpPr/>
          <p:nvPr/>
        </p:nvSpPr>
        <p:spPr>
          <a:xfrm>
            <a:off x="875160" y="1785240"/>
            <a:ext cx="5149080" cy="70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When you look at the air conditioner,,,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And you can think this circuit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CustomShape 1"/>
          <p:cNvSpPr/>
          <p:nvPr/>
        </p:nvSpPr>
        <p:spPr>
          <a:xfrm>
            <a:off x="431640" y="456120"/>
            <a:ext cx="932976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4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05. Insight of Embedded sys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2042" name="CustomShape 2"/>
          <p:cNvSpPr/>
          <p:nvPr/>
        </p:nvSpPr>
        <p:spPr>
          <a:xfrm>
            <a:off x="875160" y="1785240"/>
            <a:ext cx="5149080" cy="70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When you look at the air conditioner,,,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And you can think this circuit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CustomShape 1"/>
          <p:cNvSpPr/>
          <p:nvPr/>
        </p:nvSpPr>
        <p:spPr>
          <a:xfrm>
            <a:off x="431640" y="456120"/>
            <a:ext cx="932976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4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05. Insight of Embedded sys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2044" name="CustomShape 2"/>
          <p:cNvSpPr/>
          <p:nvPr/>
        </p:nvSpPr>
        <p:spPr>
          <a:xfrm>
            <a:off x="875160" y="1785240"/>
            <a:ext cx="5149080" cy="70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When you look at the air conditioner,,,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And you can think this circuit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045" name="CustomShape 3"/>
          <p:cNvSpPr/>
          <p:nvPr/>
        </p:nvSpPr>
        <p:spPr>
          <a:xfrm>
            <a:off x="5511960" y="4037760"/>
            <a:ext cx="897840" cy="4561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MCU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046" name="CustomShape 4"/>
          <p:cNvSpPr/>
          <p:nvPr/>
        </p:nvSpPr>
        <p:spPr>
          <a:xfrm>
            <a:off x="2516760" y="4037760"/>
            <a:ext cx="2221560" cy="4561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IR receiver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047" name="CustomShape 5"/>
          <p:cNvSpPr/>
          <p:nvPr/>
        </p:nvSpPr>
        <p:spPr>
          <a:xfrm>
            <a:off x="7183440" y="4037760"/>
            <a:ext cx="3167280" cy="897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Temperature sensor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048" name="CustomShape 6"/>
          <p:cNvSpPr/>
          <p:nvPr/>
        </p:nvSpPr>
        <p:spPr>
          <a:xfrm>
            <a:off x="7183440" y="4651920"/>
            <a:ext cx="2661840" cy="4561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Humidity sensor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049" name="CustomShape 7"/>
          <p:cNvSpPr/>
          <p:nvPr/>
        </p:nvSpPr>
        <p:spPr>
          <a:xfrm>
            <a:off x="4660200" y="5420160"/>
            <a:ext cx="2594880" cy="897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Fine dust sensor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050" name="CustomShape 8"/>
          <p:cNvSpPr/>
          <p:nvPr/>
        </p:nvSpPr>
        <p:spPr>
          <a:xfrm flipV="1">
            <a:off x="5957640" y="4499640"/>
            <a:ext cx="2880" cy="92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051" name="CustomShape 9"/>
          <p:cNvSpPr/>
          <p:nvPr/>
        </p:nvSpPr>
        <p:spPr>
          <a:xfrm rot="10800000" flipV="1">
            <a:off x="6410520" y="4267800"/>
            <a:ext cx="772920" cy="360"/>
          </a:xfrm>
          <a:prstGeom prst="bentConnector3">
            <a:avLst>
              <a:gd name="adj1" fmla="val 50000"/>
            </a:avLst>
          </a:prstGeom>
          <a:noFill/>
          <a:ln w="1260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052" name="CustomShape 10"/>
          <p:cNvSpPr/>
          <p:nvPr/>
        </p:nvSpPr>
        <p:spPr>
          <a:xfrm rot="10800000">
            <a:off x="6410520" y="4269240"/>
            <a:ext cx="772920" cy="613800"/>
          </a:xfrm>
          <a:prstGeom prst="bentConnector3">
            <a:avLst>
              <a:gd name="adj1" fmla="val 50000"/>
            </a:avLst>
          </a:prstGeom>
          <a:noFill/>
          <a:ln w="1260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053" name="CustomShape 11"/>
          <p:cNvSpPr/>
          <p:nvPr/>
        </p:nvSpPr>
        <p:spPr>
          <a:xfrm flipV="1">
            <a:off x="4738680" y="4268160"/>
            <a:ext cx="7729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054" name="CustomShape 12"/>
          <p:cNvSpPr/>
          <p:nvPr/>
        </p:nvSpPr>
        <p:spPr>
          <a:xfrm>
            <a:off x="4738680" y="3899520"/>
            <a:ext cx="8024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UART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55" name="CustomShape 13"/>
          <p:cNvSpPr/>
          <p:nvPr/>
        </p:nvSpPr>
        <p:spPr>
          <a:xfrm>
            <a:off x="6476400" y="3899520"/>
            <a:ext cx="8024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ADC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56" name="CustomShape 14"/>
          <p:cNvSpPr/>
          <p:nvPr/>
        </p:nvSpPr>
        <p:spPr>
          <a:xfrm>
            <a:off x="5368320" y="4982400"/>
            <a:ext cx="8024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I2C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57" name="CustomShape 15"/>
          <p:cNvSpPr/>
          <p:nvPr/>
        </p:nvSpPr>
        <p:spPr>
          <a:xfrm>
            <a:off x="7811280" y="6032520"/>
            <a:ext cx="3900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This circuit is just example…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58" name="CustomShape 16"/>
          <p:cNvSpPr/>
          <p:nvPr/>
        </p:nvSpPr>
        <p:spPr>
          <a:xfrm>
            <a:off x="5370840" y="2627640"/>
            <a:ext cx="1176480" cy="821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Motor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Driver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059" name="CustomShape 17"/>
          <p:cNvSpPr/>
          <p:nvPr/>
        </p:nvSpPr>
        <p:spPr>
          <a:xfrm>
            <a:off x="7337880" y="2809800"/>
            <a:ext cx="1176480" cy="4561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Motor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060" name="CustomShape 18"/>
          <p:cNvSpPr/>
          <p:nvPr/>
        </p:nvSpPr>
        <p:spPr>
          <a:xfrm flipV="1">
            <a:off x="6547680" y="3040560"/>
            <a:ext cx="790200" cy="2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061" name="CustomShape 19"/>
          <p:cNvSpPr/>
          <p:nvPr/>
        </p:nvSpPr>
        <p:spPr>
          <a:xfrm flipH="1" flipV="1">
            <a:off x="5959080" y="3458520"/>
            <a:ext cx="1440" cy="578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062" name="CustomShape 20"/>
          <p:cNvSpPr/>
          <p:nvPr/>
        </p:nvSpPr>
        <p:spPr>
          <a:xfrm>
            <a:off x="4542480" y="3548880"/>
            <a:ext cx="1807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GPIO/PWM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CustomShape 1"/>
          <p:cNvSpPr/>
          <p:nvPr/>
        </p:nvSpPr>
        <p:spPr>
          <a:xfrm>
            <a:off x="937440" y="3075120"/>
            <a:ext cx="101739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We can read electronic circuit schematic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064" name="CustomShape 2"/>
          <p:cNvSpPr/>
          <p:nvPr/>
        </p:nvSpPr>
        <p:spPr>
          <a:xfrm>
            <a:off x="431640" y="456120"/>
            <a:ext cx="932976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4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05. Insight of Embedded sys</a:t>
            </a:r>
            <a:endParaRPr lang="en-US" sz="4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CustomShape 1"/>
          <p:cNvSpPr/>
          <p:nvPr/>
        </p:nvSpPr>
        <p:spPr>
          <a:xfrm>
            <a:off x="514440" y="3075120"/>
            <a:ext cx="110196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We can build electronic circuit by our hands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066" name="CustomShape 2"/>
          <p:cNvSpPr/>
          <p:nvPr/>
        </p:nvSpPr>
        <p:spPr>
          <a:xfrm>
            <a:off x="431640" y="456120"/>
            <a:ext cx="932976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4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05. Insight of Embedded sys</a:t>
            </a:r>
            <a:endParaRPr lang="en-US" sz="4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CustomShape 1"/>
          <p:cNvSpPr/>
          <p:nvPr/>
        </p:nvSpPr>
        <p:spPr>
          <a:xfrm>
            <a:off x="1100520" y="3075120"/>
            <a:ext cx="98478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We can write Firmware at register level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068" name="CustomShape 2"/>
          <p:cNvSpPr/>
          <p:nvPr/>
        </p:nvSpPr>
        <p:spPr>
          <a:xfrm>
            <a:off x="431640" y="456120"/>
            <a:ext cx="932976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4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05. Insight of Embedded sys</a:t>
            </a:r>
            <a:endParaRPr lang="en-US" sz="4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CustomShape 1"/>
          <p:cNvSpPr/>
          <p:nvPr/>
        </p:nvSpPr>
        <p:spPr>
          <a:xfrm>
            <a:off x="2514600" y="3075120"/>
            <a:ext cx="70192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>
                <a:solidFill>
                  <a:srgbClr val="515151"/>
                </a:solidFill>
                <a:latin typeface="맑은 고딕"/>
                <a:ea typeface="맑은 고딕"/>
              </a:rPr>
              <a:t>We are Embedded Engineer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070" name="CustomShape 2"/>
          <p:cNvSpPr/>
          <p:nvPr/>
        </p:nvSpPr>
        <p:spPr>
          <a:xfrm>
            <a:off x="431640" y="456120"/>
            <a:ext cx="932976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4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05. Insight of Embedded sys</a:t>
            </a:r>
            <a:endParaRPr lang="en-US" sz="4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CustomShape 1"/>
          <p:cNvSpPr/>
          <p:nvPr/>
        </p:nvSpPr>
        <p:spPr>
          <a:xfrm>
            <a:off x="2915640" y="2363760"/>
            <a:ext cx="6288120" cy="2000880"/>
          </a:xfrm>
          <a:prstGeom prst="rect">
            <a:avLst/>
          </a:prstGeom>
          <a:noFill/>
          <a:ln w="1652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2" name="CustomShape 2"/>
          <p:cNvSpPr/>
          <p:nvPr/>
        </p:nvSpPr>
        <p:spPr>
          <a:xfrm>
            <a:off x="3771000" y="2790000"/>
            <a:ext cx="457776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60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THANK YOU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2073" name="CustomShape 3"/>
          <p:cNvSpPr/>
          <p:nvPr/>
        </p:nvSpPr>
        <p:spPr>
          <a:xfrm>
            <a:off x="6866280" y="4497840"/>
            <a:ext cx="25502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18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17 </a:t>
            </a:r>
            <a:r>
              <a:rPr lang="ko-KR" sz="18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전자 유종상 </a:t>
            </a:r>
            <a:r>
              <a:rPr lang="en-US" sz="18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(25</a:t>
            </a:r>
            <a:r>
              <a:rPr lang="ko-KR" sz="18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기</a:t>
            </a:r>
            <a:r>
              <a:rPr lang="en-US" sz="18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74" name="CustomShape 4"/>
          <p:cNvSpPr/>
          <p:nvPr/>
        </p:nvSpPr>
        <p:spPr>
          <a:xfrm>
            <a:off x="2953800" y="1861560"/>
            <a:ext cx="461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18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2022</a:t>
            </a:r>
            <a:r>
              <a:rPr lang="ko-KR" sz="18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년 </a:t>
            </a:r>
            <a:r>
              <a:rPr lang="en-US" sz="1800" b="1" strike="noStrike" spc="-1">
                <a:solidFill>
                  <a:srgbClr val="FFFFFF"/>
                </a:solidFill>
                <a:latin typeface="맑은 고딕"/>
                <a:ea typeface="맑은 고딕"/>
              </a:rPr>
              <a:t>RATS FRESHMAN MCU SEMINAR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608760" y="392400"/>
            <a:ext cx="25401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PID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380" name="CustomShape 2"/>
          <p:cNvSpPr/>
          <p:nvPr/>
        </p:nvSpPr>
        <p:spPr>
          <a:xfrm>
            <a:off x="700560" y="3075120"/>
            <a:ext cx="107913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So, why is it better than previous solution?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그림 3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205" name="CustomShape 1"/>
          <p:cNvSpPr/>
          <p:nvPr/>
        </p:nvSpPr>
        <p:spPr>
          <a:xfrm>
            <a:off x="2502720" y="1913040"/>
            <a:ext cx="7186680" cy="3031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2"/>
          <p:cNvSpPr/>
          <p:nvPr/>
        </p:nvSpPr>
        <p:spPr>
          <a:xfrm>
            <a:off x="4715280" y="2967480"/>
            <a:ext cx="27612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FSM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CustomShape 1"/>
          <p:cNvSpPr/>
          <p:nvPr/>
        </p:nvSpPr>
        <p:spPr>
          <a:xfrm>
            <a:off x="608760" y="392400"/>
            <a:ext cx="25401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PID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382" name="CustomShape 2"/>
          <p:cNvSpPr/>
          <p:nvPr/>
        </p:nvSpPr>
        <p:spPr>
          <a:xfrm>
            <a:off x="3298680" y="2767320"/>
            <a:ext cx="5594400" cy="13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Error</a:t>
            </a:r>
            <a:r>
              <a:rPr lang="ko-KR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에 따른 적당한</a:t>
            </a:r>
            <a:endParaRPr lang="en-US" sz="4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ko-KR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제어값을 인가하는 제어기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608760" y="392400"/>
            <a:ext cx="25401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PID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384" name="CustomShape 2"/>
          <p:cNvSpPr/>
          <p:nvPr/>
        </p:nvSpPr>
        <p:spPr>
          <a:xfrm>
            <a:off x="2153520" y="2767320"/>
            <a:ext cx="7884720" cy="13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이전 처럼 적당한 </a:t>
            </a:r>
            <a:r>
              <a:rPr lang="ko-KR" sz="40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모터값</a:t>
            </a:r>
            <a:r>
              <a:rPr lang="ko-KR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을 찾기 위한</a:t>
            </a:r>
            <a:endParaRPr lang="en-US" sz="4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ko-KR" sz="40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노가다</a:t>
            </a:r>
            <a:r>
              <a:rPr lang="ko-KR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가 </a:t>
            </a:r>
            <a:r>
              <a:rPr lang="ko-KR" sz="40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불필요</a:t>
            </a:r>
            <a:r>
              <a:rPr lang="ko-KR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함</a:t>
            </a: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!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ustomShape 1"/>
          <p:cNvSpPr/>
          <p:nvPr/>
        </p:nvSpPr>
        <p:spPr>
          <a:xfrm>
            <a:off x="4054680" y="3075120"/>
            <a:ext cx="40824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SO, WHAT IS IT?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386" name="CustomShape 2"/>
          <p:cNvSpPr/>
          <p:nvPr/>
        </p:nvSpPr>
        <p:spPr>
          <a:xfrm>
            <a:off x="608760" y="392400"/>
            <a:ext cx="25401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PID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CustomShape 1"/>
          <p:cNvSpPr/>
          <p:nvPr/>
        </p:nvSpPr>
        <p:spPr>
          <a:xfrm>
            <a:off x="608760" y="392400"/>
            <a:ext cx="25401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PID</a:t>
            </a:r>
            <a:endParaRPr lang="en-US" sz="5400" b="0" strike="noStrike" spc="-1">
              <a:latin typeface="Arial"/>
            </a:endParaRPr>
          </a:p>
        </p:txBody>
      </p:sp>
      <p:pic>
        <p:nvPicPr>
          <p:cNvPr id="388" name="Picture 2"/>
          <p:cNvPicPr/>
          <p:nvPr/>
        </p:nvPicPr>
        <p:blipFill>
          <a:blip r:embed="rId2"/>
          <a:stretch/>
        </p:blipFill>
        <p:spPr>
          <a:xfrm>
            <a:off x="1879200" y="1723680"/>
            <a:ext cx="8582400" cy="3949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608760" y="392400"/>
            <a:ext cx="25401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PID</a:t>
            </a:r>
            <a:endParaRPr lang="en-US" sz="5400" b="0" strike="noStrike" spc="-1">
              <a:latin typeface="Arial"/>
            </a:endParaRPr>
          </a:p>
        </p:txBody>
      </p:sp>
      <p:pic>
        <p:nvPicPr>
          <p:cNvPr id="390" name="Picture 2"/>
          <p:cNvPicPr/>
          <p:nvPr/>
        </p:nvPicPr>
        <p:blipFill>
          <a:blip r:embed="rId2"/>
          <a:stretch/>
        </p:blipFill>
        <p:spPr>
          <a:xfrm>
            <a:off x="2806560" y="1471680"/>
            <a:ext cx="6380640" cy="478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CustomShape 1"/>
          <p:cNvSpPr/>
          <p:nvPr/>
        </p:nvSpPr>
        <p:spPr>
          <a:xfrm>
            <a:off x="608760" y="392400"/>
            <a:ext cx="25401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PID</a:t>
            </a:r>
            <a:endParaRPr lang="en-US" sz="5400" b="0" strike="noStrike" spc="-1">
              <a:latin typeface="Arial"/>
            </a:endParaRPr>
          </a:p>
        </p:txBody>
      </p:sp>
      <p:pic>
        <p:nvPicPr>
          <p:cNvPr id="392" name="Picture 2" descr="사진 설명이 없습니다."/>
          <p:cNvPicPr/>
          <p:nvPr/>
        </p:nvPicPr>
        <p:blipFill>
          <a:blip r:embed="rId2"/>
          <a:stretch/>
        </p:blipFill>
        <p:spPr>
          <a:xfrm>
            <a:off x="2464920" y="1800720"/>
            <a:ext cx="7261560" cy="4089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CustomShape 1"/>
          <p:cNvSpPr/>
          <p:nvPr/>
        </p:nvSpPr>
        <p:spPr>
          <a:xfrm>
            <a:off x="4129920" y="3075120"/>
            <a:ext cx="39315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DON’T WORRY!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394" name="CustomShape 2"/>
          <p:cNvSpPr/>
          <p:nvPr/>
        </p:nvSpPr>
        <p:spPr>
          <a:xfrm>
            <a:off x="608760" y="392400"/>
            <a:ext cx="25401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PID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ustomShape 1"/>
          <p:cNvSpPr/>
          <p:nvPr/>
        </p:nvSpPr>
        <p:spPr>
          <a:xfrm>
            <a:off x="2736360" y="3075120"/>
            <a:ext cx="67190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WE JUST USE P-CONTROL!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396" name="CustomShape 2"/>
          <p:cNvSpPr/>
          <p:nvPr/>
        </p:nvSpPr>
        <p:spPr>
          <a:xfrm>
            <a:off x="608760" y="392400"/>
            <a:ext cx="25401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PID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CustomShape 1"/>
          <p:cNvSpPr/>
          <p:nvPr/>
        </p:nvSpPr>
        <p:spPr>
          <a:xfrm>
            <a:off x="608760" y="392400"/>
            <a:ext cx="25401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PID</a:t>
            </a:r>
            <a:endParaRPr lang="en-US" sz="5400" b="0" strike="noStrike" spc="-1">
              <a:latin typeface="Arial"/>
            </a:endParaRPr>
          </a:p>
        </p:txBody>
      </p:sp>
      <p:pic>
        <p:nvPicPr>
          <p:cNvPr id="398" name="Picture 2"/>
          <p:cNvPicPr/>
          <p:nvPr/>
        </p:nvPicPr>
        <p:blipFill>
          <a:blip r:embed="rId2"/>
          <a:stretch/>
        </p:blipFill>
        <p:spPr>
          <a:xfrm>
            <a:off x="1879200" y="1723680"/>
            <a:ext cx="8582400" cy="3949200"/>
          </a:xfrm>
          <a:prstGeom prst="rect">
            <a:avLst/>
          </a:prstGeom>
          <a:ln>
            <a:noFill/>
          </a:ln>
        </p:spPr>
      </p:pic>
      <p:sp>
        <p:nvSpPr>
          <p:cNvPr id="399" name="CustomShape 2"/>
          <p:cNvSpPr/>
          <p:nvPr/>
        </p:nvSpPr>
        <p:spPr>
          <a:xfrm>
            <a:off x="4387320" y="1723680"/>
            <a:ext cx="2839680" cy="1010520"/>
          </a:xfrm>
          <a:prstGeom prst="ellipse">
            <a:avLst/>
          </a:prstGeom>
          <a:noFill/>
          <a:ln w="572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608760" y="392400"/>
            <a:ext cx="25401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PID</a:t>
            </a:r>
            <a:endParaRPr lang="en-US" sz="5400" b="0" strike="noStrike" spc="-1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1" name="Formula 2"/>
              <p:cNvSpPr txBox="1"/>
              <p:nvPr/>
            </p:nvSpPr>
            <p:spPr>
              <a:xfrm>
                <a:off x="4740120" y="2972160"/>
                <a:ext cx="2860560" cy="298080"/>
              </a:xfrm>
              <a:prstGeom prst="rect">
                <a:avLst/>
              </a:prstGeom>
            </p:spPr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𝑐𝑜𝑛𝑡𝑟𝑜𝑙𝑉𝑎𝑙𝑢𝑒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Formula 3"/>
              <p:cNvSpPr txBox="1"/>
              <p:nvPr/>
            </p:nvSpPr>
            <p:spPr>
              <a:xfrm>
                <a:off x="4303440" y="3270600"/>
                <a:ext cx="3733920" cy="276480"/>
              </a:xfrm>
              <a:prstGeom prst="rect">
                <a:avLst/>
              </a:prstGeom>
            </p:spPr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𝑡𝑎𝑟𝑔𝑒𝑡𝑣𝑎𝑙𝑢𝑒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𝑐𝑢𝑟𝑟𝑒𝑛𝑣𝑎𝑙𝑢𝑒</m:t>
                      </m:r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3" name="Formula 4"/>
              <p:cNvSpPr txBox="1"/>
              <p:nvPr/>
            </p:nvSpPr>
            <p:spPr>
              <a:xfrm>
                <a:off x="3679200" y="3569040"/>
                <a:ext cx="5159880" cy="276480"/>
              </a:xfrm>
              <a:prstGeom prst="rect">
                <a:avLst/>
              </a:prstGeom>
            </p:spPr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𝐶𝑒𝑛𝑡𝑒𝑟𝑙𝑖𝑛𝑒𝑙𝑜𝑐𝑎𝑡𝑖𝑜𝑛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𝑐𝑢𝑟𝑟𝑒𝑛𝑙𝑖𝑛𝑒𝑙𝑜𝑐𝑎𝑡𝑖𝑜𝑛</m:t>
                      </m:r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p:sp>
        <p:nvSpPr>
          <p:cNvPr id="404" name="CustomShape 5"/>
          <p:cNvSpPr/>
          <p:nvPr/>
        </p:nvSpPr>
        <p:spPr>
          <a:xfrm>
            <a:off x="736920" y="5613120"/>
            <a:ext cx="5883840" cy="82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Cambria Math"/>
                <a:ea typeface="Pretendard"/>
              </a:rPr>
              <a:t>It also has mathematical Solution,,, But it’s so hard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Cambria Math"/>
                <a:ea typeface="Pretendard"/>
              </a:rPr>
              <a:t>You can learn this kind of theory on  a ‘Control engineering’ class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498600" y="392400"/>
            <a:ext cx="27612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FSM</a:t>
            </a:r>
            <a:endParaRPr lang="en-US" sz="5400" b="0" strike="noStrike" spc="-1">
              <a:latin typeface="Arial"/>
            </a:endParaRPr>
          </a:p>
        </p:txBody>
      </p:sp>
      <p:pic>
        <p:nvPicPr>
          <p:cNvPr id="208" name="그림 2"/>
          <p:cNvPicPr/>
          <p:nvPr/>
        </p:nvPicPr>
        <p:blipFill>
          <a:blip r:embed="rId2"/>
          <a:stretch/>
        </p:blipFill>
        <p:spPr>
          <a:xfrm>
            <a:off x="3292560" y="1526040"/>
            <a:ext cx="5466960" cy="4838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608760" y="392400"/>
            <a:ext cx="25401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PID</a:t>
            </a:r>
            <a:endParaRPr lang="en-US" sz="5400" b="0" strike="noStrike" spc="-1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6" name="Formula 2"/>
              <p:cNvSpPr txBox="1"/>
              <p:nvPr/>
            </p:nvSpPr>
            <p:spPr>
              <a:xfrm>
                <a:off x="6554520" y="2985840"/>
                <a:ext cx="2860560" cy="298080"/>
              </a:xfrm>
              <a:prstGeom prst="rect">
                <a:avLst/>
              </a:prstGeom>
            </p:spPr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𝑐𝑜𝑛𝑡𝑟𝑜𝑙𝑉𝑎𝑙𝑢𝑒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7" name="Formula 3"/>
              <p:cNvSpPr txBox="1"/>
              <p:nvPr/>
            </p:nvSpPr>
            <p:spPr>
              <a:xfrm>
                <a:off x="6554520" y="3284280"/>
                <a:ext cx="3733920" cy="276480"/>
              </a:xfrm>
              <a:prstGeom prst="rect">
                <a:avLst/>
              </a:prstGeom>
            </p:spPr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𝑡𝑎𝑟𝑔𝑒𝑡𝑣𝑎𝑙𝑢𝑒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𝑐𝑢𝑟𝑟𝑒𝑛𝑣𝑎𝑙𝑢𝑒</m:t>
                      </m:r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8" name="Formula 4"/>
              <p:cNvSpPr txBox="1"/>
              <p:nvPr/>
            </p:nvSpPr>
            <p:spPr>
              <a:xfrm>
                <a:off x="6554520" y="3542400"/>
                <a:ext cx="5159880" cy="276480"/>
              </a:xfrm>
              <a:prstGeom prst="rect">
                <a:avLst/>
              </a:prstGeom>
            </p:spPr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𝐶𝑒𝑛𝑡𝑒𝑟𝑙𝑖𝑛𝑒𝑙𝑜𝑐𝑎𝑡𝑖𝑜𝑛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𝑐𝑢𝑟𝑟𝑒𝑛𝑙𝑖𝑛𝑒𝑙𝑜𝑐𝑎𝑡𝑖𝑜𝑛</m:t>
                      </m:r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p:pic>
        <p:nvPicPr>
          <p:cNvPr id="409" name="그림 6"/>
          <p:cNvPicPr/>
          <p:nvPr/>
        </p:nvPicPr>
        <p:blipFill>
          <a:blip r:embed="rId2"/>
          <a:stretch/>
        </p:blipFill>
        <p:spPr>
          <a:xfrm>
            <a:off x="968760" y="2342160"/>
            <a:ext cx="4546080" cy="2437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그림 3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411" name="CustomShape 1"/>
          <p:cNvSpPr/>
          <p:nvPr/>
        </p:nvSpPr>
        <p:spPr>
          <a:xfrm>
            <a:off x="2502720" y="1913040"/>
            <a:ext cx="7186680" cy="3031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2"/>
          <p:cNvSpPr/>
          <p:nvPr/>
        </p:nvSpPr>
        <p:spPr>
          <a:xfrm>
            <a:off x="4644000" y="2967480"/>
            <a:ext cx="29030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MCU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427320" y="392400"/>
            <a:ext cx="29030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02. MCU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414" name="CustomShape 2"/>
          <p:cNvSpPr/>
          <p:nvPr/>
        </p:nvSpPr>
        <p:spPr>
          <a:xfrm>
            <a:off x="694440" y="1364400"/>
            <a:ext cx="8352360" cy="13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- MCU = </a:t>
            </a:r>
            <a:r>
              <a:rPr lang="en-US" sz="40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Microcontroller Unit</a:t>
            </a:r>
            <a:r>
              <a:t/>
            </a:r>
            <a:br/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 : </a:t>
            </a:r>
            <a:r>
              <a:rPr lang="ko-KR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마이크로프로세서 </a:t>
            </a:r>
            <a:r>
              <a:rPr lang="en-US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+ </a:t>
            </a:r>
            <a:r>
              <a:rPr lang="ko-KR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외부장치</a:t>
            </a:r>
            <a:r>
              <a:rPr lang="en-US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[EPROM, ADC, SRAM </a:t>
            </a:r>
            <a:r>
              <a:rPr lang="ko-KR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등</a:t>
            </a:r>
            <a:r>
              <a:rPr lang="en-US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]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415" name="Picture 4" descr="아두이노 나노 사양 및 사용법"/>
          <p:cNvPicPr/>
          <p:nvPr/>
        </p:nvPicPr>
        <p:blipFill>
          <a:blip r:embed="rId2"/>
          <a:stretch/>
        </p:blipFill>
        <p:spPr>
          <a:xfrm>
            <a:off x="3296520" y="3185280"/>
            <a:ext cx="5598360" cy="2408040"/>
          </a:xfrm>
          <a:prstGeom prst="rect">
            <a:avLst/>
          </a:prstGeom>
          <a:ln>
            <a:noFill/>
          </a:ln>
        </p:spPr>
      </p:pic>
      <p:sp>
        <p:nvSpPr>
          <p:cNvPr id="416" name="CustomShape 3"/>
          <p:cNvSpPr/>
          <p:nvPr/>
        </p:nvSpPr>
        <p:spPr>
          <a:xfrm>
            <a:off x="4588560" y="3455280"/>
            <a:ext cx="1723680" cy="1608480"/>
          </a:xfrm>
          <a:prstGeom prst="ellipse">
            <a:avLst/>
          </a:prstGeom>
          <a:noFill/>
          <a:ln w="572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ustomShape 1"/>
          <p:cNvSpPr/>
          <p:nvPr/>
        </p:nvSpPr>
        <p:spPr>
          <a:xfrm>
            <a:off x="1788840" y="3075120"/>
            <a:ext cx="86133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So, how do we control the device?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418" name="CustomShape 2"/>
          <p:cNvSpPr/>
          <p:nvPr/>
        </p:nvSpPr>
        <p:spPr>
          <a:xfrm>
            <a:off x="427320" y="392400"/>
            <a:ext cx="29030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MCU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CustomShape 1"/>
          <p:cNvSpPr/>
          <p:nvPr/>
        </p:nvSpPr>
        <p:spPr>
          <a:xfrm>
            <a:off x="2404440" y="2905920"/>
            <a:ext cx="73828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적당한 값을</a:t>
            </a: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! </a:t>
            </a:r>
            <a:r>
              <a:rPr lang="ko-KR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적당한 레지스터에</a:t>
            </a: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!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420" name="CustomShape 2"/>
          <p:cNvSpPr/>
          <p:nvPr/>
        </p:nvSpPr>
        <p:spPr>
          <a:xfrm>
            <a:off x="427320" y="392400"/>
            <a:ext cx="29030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MCU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421" name="CustomShape 3"/>
          <p:cNvSpPr/>
          <p:nvPr/>
        </p:nvSpPr>
        <p:spPr>
          <a:xfrm>
            <a:off x="3048840" y="3613680"/>
            <a:ext cx="6094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sz="1800" b="1" strike="noStrike" spc="-1">
                <a:solidFill>
                  <a:srgbClr val="5F6368"/>
                </a:solidFill>
                <a:latin typeface="Apple SD Gothic Neo"/>
                <a:ea typeface="Pretendard"/>
              </a:rPr>
              <a:t>적당한 값을 어떻게 아는데</a:t>
            </a:r>
            <a:r>
              <a:rPr lang="en-US" sz="1800" b="1" strike="noStrike" spc="-1">
                <a:solidFill>
                  <a:srgbClr val="5F6368"/>
                </a:solidFill>
                <a:latin typeface="Apple SD Gothic Neo"/>
                <a:ea typeface="Pretendard"/>
              </a:rPr>
              <a:t>?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"/>
          <p:cNvSpPr/>
          <p:nvPr/>
        </p:nvSpPr>
        <p:spPr>
          <a:xfrm>
            <a:off x="4649760" y="2905920"/>
            <a:ext cx="28922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Datasheet!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423" name="CustomShape 2"/>
          <p:cNvSpPr/>
          <p:nvPr/>
        </p:nvSpPr>
        <p:spPr>
          <a:xfrm>
            <a:off x="427320" y="392400"/>
            <a:ext cx="29030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MCU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424" name="CustomShape 3"/>
          <p:cNvSpPr/>
          <p:nvPr/>
        </p:nvSpPr>
        <p:spPr>
          <a:xfrm>
            <a:off x="3048840" y="3613680"/>
            <a:ext cx="6094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sz="1800" b="1" strike="noStrike" spc="-1">
                <a:solidFill>
                  <a:srgbClr val="5F6368"/>
                </a:solidFill>
                <a:latin typeface="Apple SD Gothic Neo"/>
                <a:ea typeface="Pretendard"/>
              </a:rPr>
              <a:t>데이터시트에 모든 것이 다 나와있다</a:t>
            </a:r>
            <a:r>
              <a:rPr lang="en-US" sz="1800" b="1" strike="noStrike" spc="-1">
                <a:solidFill>
                  <a:srgbClr val="5F6368"/>
                </a:solidFill>
                <a:latin typeface="Apple SD Gothic Neo"/>
                <a:ea typeface="Pretendard"/>
              </a:rPr>
              <a:t>. </a:t>
            </a:r>
            <a:r>
              <a:rPr lang="ko-KR" sz="1800" b="1" strike="noStrike" spc="-1">
                <a:solidFill>
                  <a:srgbClr val="5F6368"/>
                </a:solidFill>
                <a:latin typeface="Apple SD Gothic Neo"/>
                <a:ea typeface="Pretendard"/>
              </a:rPr>
              <a:t>참고하면서 개발</a:t>
            </a:r>
            <a:r>
              <a:rPr lang="en-US" sz="1800" b="1" strike="noStrike" spc="-1">
                <a:solidFill>
                  <a:srgbClr val="5F6368"/>
                </a:solidFill>
                <a:latin typeface="Apple SD Gothic Neo"/>
                <a:ea typeface="Pretendard"/>
              </a:rPr>
              <a:t>.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CustomShape 1"/>
          <p:cNvSpPr/>
          <p:nvPr/>
        </p:nvSpPr>
        <p:spPr>
          <a:xfrm>
            <a:off x="427320" y="392400"/>
            <a:ext cx="29030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MCU</a:t>
            </a:r>
            <a:endParaRPr lang="en-US" sz="5400" b="0" strike="noStrike" spc="-1">
              <a:latin typeface="Arial"/>
            </a:endParaRPr>
          </a:p>
        </p:txBody>
      </p:sp>
      <p:pic>
        <p:nvPicPr>
          <p:cNvPr id="426" name="Picture 2"/>
          <p:cNvPicPr/>
          <p:nvPr/>
        </p:nvPicPr>
        <p:blipFill>
          <a:blip r:embed="rId2"/>
          <a:stretch/>
        </p:blipFill>
        <p:spPr>
          <a:xfrm>
            <a:off x="774360" y="1720800"/>
            <a:ext cx="6779520" cy="4329720"/>
          </a:xfrm>
          <a:prstGeom prst="rect">
            <a:avLst/>
          </a:prstGeom>
          <a:ln>
            <a:noFill/>
          </a:ln>
        </p:spPr>
      </p:pic>
      <p:sp>
        <p:nvSpPr>
          <p:cNvPr id="427" name="CustomShape 2"/>
          <p:cNvSpPr/>
          <p:nvPr/>
        </p:nvSpPr>
        <p:spPr>
          <a:xfrm>
            <a:off x="7554240" y="1934280"/>
            <a:ext cx="3778560" cy="146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1800" b="1" strike="noStrike" spc="-1">
                <a:solidFill>
                  <a:srgbClr val="5F6368"/>
                </a:solidFill>
                <a:latin typeface="Apple SD Gothic Neo"/>
                <a:ea typeface="Pretendard"/>
              </a:rPr>
              <a:t>설명을 잘 읽고</a:t>
            </a:r>
            <a:r>
              <a:rPr lang="en-US" sz="1800" b="1" strike="noStrike" spc="-1">
                <a:solidFill>
                  <a:srgbClr val="5F6368"/>
                </a:solidFill>
                <a:latin typeface="Apple SD Gothic Neo"/>
                <a:ea typeface="Pretendard"/>
              </a:rPr>
              <a:t>!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ko-KR" sz="1800" b="1" strike="noStrike" spc="-1">
                <a:solidFill>
                  <a:srgbClr val="5F6368"/>
                </a:solidFill>
                <a:latin typeface="Apple SD Gothic Neo"/>
                <a:ea typeface="Pretendard"/>
              </a:rPr>
              <a:t>원하는 레지스터 주소에</a:t>
            </a:r>
            <a:r>
              <a:rPr lang="en-US" sz="1800" b="1" strike="noStrike" spc="-1">
                <a:solidFill>
                  <a:srgbClr val="5F6368"/>
                </a:solidFill>
                <a:latin typeface="Apple SD Gothic Neo"/>
                <a:ea typeface="Pretendard"/>
              </a:rPr>
              <a:t>!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5F6368"/>
                </a:solidFill>
                <a:latin typeface="Apple SD Gothic Neo"/>
                <a:ea typeface="Pretendard"/>
              </a:rPr>
              <a:t>1</a:t>
            </a:r>
            <a:r>
              <a:rPr lang="ko-KR" sz="1800" b="1" strike="noStrike" spc="-1">
                <a:solidFill>
                  <a:srgbClr val="5F6368"/>
                </a:solidFill>
                <a:latin typeface="Apple SD Gothic Neo"/>
                <a:ea typeface="Pretendard"/>
              </a:rPr>
              <a:t>또는 </a:t>
            </a:r>
            <a:r>
              <a:rPr lang="en-US" sz="1800" b="1" strike="noStrike" spc="-1">
                <a:solidFill>
                  <a:srgbClr val="5F6368"/>
                </a:solidFill>
                <a:latin typeface="Apple SD Gothic Neo"/>
                <a:ea typeface="Pretendard"/>
              </a:rPr>
              <a:t>0</a:t>
            </a:r>
            <a:r>
              <a:rPr lang="ko-KR" sz="1800" b="1" strike="noStrike" spc="-1">
                <a:solidFill>
                  <a:srgbClr val="5F6368"/>
                </a:solidFill>
                <a:latin typeface="Apple SD Gothic Neo"/>
                <a:ea typeface="Pretendard"/>
              </a:rPr>
              <a:t>을 넣어줌으로써 제어한다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그림 3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429" name="CustomShape 1"/>
          <p:cNvSpPr/>
          <p:nvPr/>
        </p:nvSpPr>
        <p:spPr>
          <a:xfrm>
            <a:off x="2502720" y="1913040"/>
            <a:ext cx="7186680" cy="3031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0" name="CustomShape 2"/>
          <p:cNvSpPr/>
          <p:nvPr/>
        </p:nvSpPr>
        <p:spPr>
          <a:xfrm>
            <a:off x="4559760" y="2967480"/>
            <a:ext cx="3072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GPIO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DAE76">
                <a:alpha val="90196"/>
              </a:srgbClr>
            </a:gs>
            <a:gs pos="100000">
              <a:srgbClr val="FA9694">
                <a:alpha val="8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ustomShape 1"/>
          <p:cNvSpPr/>
          <p:nvPr/>
        </p:nvSpPr>
        <p:spPr>
          <a:xfrm>
            <a:off x="879480" y="392400"/>
            <a:ext cx="945648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GPIO</a:t>
            </a:r>
            <a:r>
              <a:rPr lang="en-US" sz="3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(General Purpose Input/Output)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432" name="CustomShape 2"/>
          <p:cNvSpPr/>
          <p:nvPr/>
        </p:nvSpPr>
        <p:spPr>
          <a:xfrm>
            <a:off x="695520" y="1440720"/>
            <a:ext cx="29196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3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표준 입출력장치</a:t>
            </a:r>
            <a:endParaRPr lang="en-US" sz="3200" b="0" strike="noStrike" spc="-1">
              <a:latin typeface="Arial"/>
            </a:endParaRPr>
          </a:p>
        </p:txBody>
      </p:sp>
      <p:grpSp>
        <p:nvGrpSpPr>
          <p:cNvPr id="433" name="Group 3"/>
          <p:cNvGrpSpPr/>
          <p:nvPr/>
        </p:nvGrpSpPr>
        <p:grpSpPr>
          <a:xfrm>
            <a:off x="3914280" y="1733040"/>
            <a:ext cx="7819920" cy="4262400"/>
            <a:chOff x="3914280" y="1733040"/>
            <a:chExt cx="7819920" cy="4262400"/>
          </a:xfrm>
        </p:grpSpPr>
        <p:pic>
          <p:nvPicPr>
            <p:cNvPr id="434" name="Picture 2" descr="https://github.com/RATS-make-robot/2022-Freshman-MCUseminar/raw/main/assets/2022-06-26-00-45-46.png"/>
            <p:cNvPicPr/>
            <p:nvPr/>
          </p:nvPicPr>
          <p:blipFill>
            <a:blip r:embed="rId2"/>
            <a:stretch/>
          </p:blipFill>
          <p:spPr>
            <a:xfrm>
              <a:off x="3914280" y="1733040"/>
              <a:ext cx="7819920" cy="4262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35" name="CustomShape 4"/>
            <p:cNvSpPr/>
            <p:nvPr/>
          </p:nvSpPr>
          <p:spPr>
            <a:xfrm>
              <a:off x="4173120" y="3152880"/>
              <a:ext cx="1060920" cy="2214360"/>
            </a:xfrm>
            <a:prstGeom prst="rect">
              <a:avLst/>
            </a:prstGeom>
            <a:noFill/>
            <a:ln w="2844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6" name="CustomShape 5"/>
            <p:cNvSpPr/>
            <p:nvPr/>
          </p:nvSpPr>
          <p:spPr>
            <a:xfrm>
              <a:off x="6763320" y="3126600"/>
              <a:ext cx="1060920" cy="1648080"/>
            </a:xfrm>
            <a:prstGeom prst="rect">
              <a:avLst/>
            </a:prstGeom>
            <a:noFill/>
            <a:ln w="2844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7" name="CustomShape 6"/>
            <p:cNvSpPr/>
            <p:nvPr/>
          </p:nvSpPr>
          <p:spPr>
            <a:xfrm>
              <a:off x="6763320" y="5205240"/>
              <a:ext cx="1060920" cy="162000"/>
            </a:xfrm>
            <a:prstGeom prst="rect">
              <a:avLst/>
            </a:prstGeom>
            <a:noFill/>
            <a:ln w="2844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8" name="CustomShape 7"/>
            <p:cNvSpPr/>
            <p:nvPr/>
          </p:nvSpPr>
          <p:spPr>
            <a:xfrm>
              <a:off x="4173120" y="2316600"/>
              <a:ext cx="1060920" cy="419400"/>
            </a:xfrm>
            <a:prstGeom prst="rect">
              <a:avLst/>
            </a:prstGeom>
            <a:noFill/>
            <a:ln w="2844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39" name="CustomShape 8"/>
          <p:cNvSpPr/>
          <p:nvPr/>
        </p:nvSpPr>
        <p:spPr>
          <a:xfrm>
            <a:off x="666000" y="2149920"/>
            <a:ext cx="324792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 algn="just">
              <a:lnSpc>
                <a:spcPct val="100000"/>
              </a:lnSpc>
              <a:buClr>
                <a:srgbClr val="595959"/>
              </a:buClr>
              <a:buFont typeface="StarSymbol"/>
              <a:buChar char="-"/>
            </a:pPr>
            <a:r>
              <a:rPr lang="ko-KR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마이크로프로세서 를 제어하기 위한 레지스터와 인터페이스할 수 있는 핀들이 달려있음</a:t>
            </a:r>
            <a:endParaRPr lang="en-US" sz="24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343080" indent="-342720" algn="just">
              <a:lnSpc>
                <a:spcPct val="100000"/>
              </a:lnSpc>
              <a:buClr>
                <a:srgbClr val="595959"/>
              </a:buClr>
              <a:buFont typeface="StarSymbol"/>
              <a:buChar char="-"/>
            </a:pPr>
            <a:r>
              <a:rPr lang="ko-KR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외부장치와의 인터페이싱도 가능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DAE76">
                <a:alpha val="90196"/>
              </a:srgbClr>
            </a:gs>
            <a:gs pos="100000">
              <a:srgbClr val="FA9694">
                <a:alpha val="8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CustomShape 1"/>
          <p:cNvSpPr/>
          <p:nvPr/>
        </p:nvSpPr>
        <p:spPr>
          <a:xfrm>
            <a:off x="1318680" y="2017080"/>
            <a:ext cx="4460400" cy="325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3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입력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- 1.5V </a:t>
            </a:r>
            <a:r>
              <a:rPr lang="ko-KR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이하의 신호는 </a:t>
            </a:r>
            <a:r>
              <a:rPr lang="en-US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LOW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- 3.0V </a:t>
            </a:r>
            <a:r>
              <a:rPr lang="ko-KR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이상의 신호는 </a:t>
            </a:r>
            <a:r>
              <a:rPr lang="en-US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HIGH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ko-KR" sz="3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출력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- HIGH: 5V</a:t>
            </a:r>
            <a:r>
              <a:t/>
            </a:r>
            <a:br/>
            <a:r>
              <a:rPr lang="en-US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- LOW: 0V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441" name="Picture 2" descr="2022-06-26-00-54-10.png"/>
          <p:cNvPicPr/>
          <p:nvPr/>
        </p:nvPicPr>
        <p:blipFill>
          <a:blip r:embed="rId2"/>
          <a:stretch/>
        </p:blipFill>
        <p:spPr>
          <a:xfrm>
            <a:off x="7607160" y="1416960"/>
            <a:ext cx="2502720" cy="5048280"/>
          </a:xfrm>
          <a:prstGeom prst="rect">
            <a:avLst/>
          </a:prstGeom>
          <a:ln>
            <a:noFill/>
          </a:ln>
        </p:spPr>
      </p:pic>
      <p:sp>
        <p:nvSpPr>
          <p:cNvPr id="442" name="CustomShape 2"/>
          <p:cNvSpPr/>
          <p:nvPr/>
        </p:nvSpPr>
        <p:spPr>
          <a:xfrm>
            <a:off x="879480" y="392400"/>
            <a:ext cx="945648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GPIO</a:t>
            </a:r>
            <a:r>
              <a:rPr lang="en-US" sz="3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(General Purpose Input/Output)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3703320" y="3075120"/>
            <a:ext cx="47851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HOW TO SOLVE IT?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498600" y="392400"/>
            <a:ext cx="27612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FSM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DAE76">
                <a:alpha val="90196"/>
              </a:srgbClr>
            </a:gs>
            <a:gs pos="100000">
              <a:srgbClr val="FA9694">
                <a:alpha val="8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CustomShape 1"/>
          <p:cNvSpPr/>
          <p:nvPr/>
        </p:nvSpPr>
        <p:spPr>
          <a:xfrm>
            <a:off x="1062720" y="1877400"/>
            <a:ext cx="6658560" cy="3441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3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Q. </a:t>
            </a:r>
            <a:endParaRPr lang="en-US" sz="32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ko-KR" sz="3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출력은 </a:t>
            </a:r>
            <a:r>
              <a:rPr lang="en-US" sz="3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0V, 5V</a:t>
            </a:r>
            <a:r>
              <a:rPr lang="ko-KR" sz="3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로 </a:t>
            </a:r>
            <a:r>
              <a:rPr lang="en-US" sz="3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discrete</a:t>
            </a:r>
            <a:r>
              <a:rPr lang="ko-KR" sz="3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하게 설정하는데 반해 입력은 범위로 잡을까</a:t>
            </a:r>
            <a:r>
              <a:rPr lang="en-US" sz="3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? </a:t>
            </a:r>
            <a:r>
              <a:rPr lang="ko-KR" sz="3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또한 굳이 왜 중간에 </a:t>
            </a:r>
            <a:r>
              <a:rPr lang="en-US" sz="3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1.5V </a:t>
            </a:r>
            <a:r>
              <a:rPr lang="ko-KR" sz="3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비워 두는 것일까</a:t>
            </a:r>
            <a:r>
              <a:rPr lang="en-US" sz="3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?</a:t>
            </a:r>
            <a:endParaRPr lang="en-US" sz="32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    → </a:t>
            </a:r>
            <a:r>
              <a:rPr lang="ko-KR" sz="28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노이즈 때문</a:t>
            </a:r>
            <a:r>
              <a:rPr lang="en-US" sz="28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!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444" name="Picture 2" descr="2022-06-26-00-54-10.png"/>
          <p:cNvPicPr/>
          <p:nvPr/>
        </p:nvPicPr>
        <p:blipFill>
          <a:blip r:embed="rId2"/>
          <a:stretch/>
        </p:blipFill>
        <p:spPr>
          <a:xfrm>
            <a:off x="8375040" y="1387440"/>
            <a:ext cx="2502720" cy="5048280"/>
          </a:xfrm>
          <a:prstGeom prst="rect">
            <a:avLst/>
          </a:prstGeom>
          <a:ln>
            <a:noFill/>
          </a:ln>
        </p:spPr>
      </p:pic>
      <p:sp>
        <p:nvSpPr>
          <p:cNvPr id="445" name="CustomShape 2"/>
          <p:cNvSpPr/>
          <p:nvPr/>
        </p:nvSpPr>
        <p:spPr>
          <a:xfrm>
            <a:off x="8839080" y="2933640"/>
            <a:ext cx="1574280" cy="1955520"/>
          </a:xfrm>
          <a:prstGeom prst="ellipse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6" name="CustomShape 3"/>
          <p:cNvSpPr/>
          <p:nvPr/>
        </p:nvSpPr>
        <p:spPr>
          <a:xfrm>
            <a:off x="879480" y="383760"/>
            <a:ext cx="945648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GPIO</a:t>
            </a:r>
            <a:r>
              <a:rPr lang="en-US" sz="3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(General Purpose Input/Output)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CustomShape 1"/>
          <p:cNvSpPr/>
          <p:nvPr/>
        </p:nvSpPr>
        <p:spPr>
          <a:xfrm>
            <a:off x="5375880" y="2767320"/>
            <a:ext cx="14400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GPIO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448" name="CustomShape 2"/>
          <p:cNvSpPr/>
          <p:nvPr/>
        </p:nvSpPr>
        <p:spPr>
          <a:xfrm>
            <a:off x="3048840" y="3429000"/>
            <a:ext cx="6094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sz="1800" b="1" strike="noStrike" spc="-1">
                <a:solidFill>
                  <a:srgbClr val="5F6368"/>
                </a:solidFill>
                <a:latin typeface="Apple SD Gothic Neo"/>
                <a:ea typeface="Pretendard"/>
              </a:rPr>
              <a:t>표준입출력장치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49" name="CustomShape 3"/>
          <p:cNvSpPr/>
          <p:nvPr/>
        </p:nvSpPr>
        <p:spPr>
          <a:xfrm>
            <a:off x="879480" y="392400"/>
            <a:ext cx="945648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GPIO</a:t>
            </a:r>
            <a:r>
              <a:rPr lang="en-US" sz="3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(General Purpose Input/Output)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CustomShape 1"/>
          <p:cNvSpPr/>
          <p:nvPr/>
        </p:nvSpPr>
        <p:spPr>
          <a:xfrm>
            <a:off x="1121760" y="3075120"/>
            <a:ext cx="99475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엥</a:t>
            </a: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? </a:t>
            </a:r>
            <a:r>
              <a:rPr lang="ko-KR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그럼 한 </a:t>
            </a: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Pin</a:t>
            </a:r>
            <a:r>
              <a:rPr lang="ko-KR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에서 입출력이 가능 한거야</a:t>
            </a: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?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451" name="CustomShape 2"/>
          <p:cNvSpPr/>
          <p:nvPr/>
        </p:nvSpPr>
        <p:spPr>
          <a:xfrm>
            <a:off x="879480" y="392400"/>
            <a:ext cx="945648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GPIO</a:t>
            </a:r>
            <a:r>
              <a:rPr lang="en-US" sz="3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(General Purpose Input/Output)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CustomShape 1"/>
          <p:cNvSpPr/>
          <p:nvPr/>
        </p:nvSpPr>
        <p:spPr>
          <a:xfrm>
            <a:off x="5256360" y="3075120"/>
            <a:ext cx="16790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HOW?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453" name="CustomShape 2"/>
          <p:cNvSpPr/>
          <p:nvPr/>
        </p:nvSpPr>
        <p:spPr>
          <a:xfrm>
            <a:off x="879480" y="392400"/>
            <a:ext cx="945648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GPIO</a:t>
            </a:r>
            <a:r>
              <a:rPr lang="en-US" sz="3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(General Purpose Input/Output)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Picture 2"/>
          <p:cNvPicPr/>
          <p:nvPr/>
        </p:nvPicPr>
        <p:blipFill>
          <a:blip r:embed="rId2"/>
          <a:stretch/>
        </p:blipFill>
        <p:spPr>
          <a:xfrm>
            <a:off x="576360" y="2144880"/>
            <a:ext cx="5759280" cy="2707920"/>
          </a:xfrm>
          <a:prstGeom prst="rect">
            <a:avLst/>
          </a:prstGeom>
          <a:ln>
            <a:noFill/>
          </a:ln>
        </p:spPr>
      </p:pic>
      <p:pic>
        <p:nvPicPr>
          <p:cNvPr id="455" name="Picture 4"/>
          <p:cNvPicPr/>
          <p:nvPr/>
        </p:nvPicPr>
        <p:blipFill>
          <a:blip r:embed="rId3"/>
          <a:stretch/>
        </p:blipFill>
        <p:spPr>
          <a:xfrm>
            <a:off x="6942240" y="1712520"/>
            <a:ext cx="2899800" cy="3432240"/>
          </a:xfrm>
          <a:prstGeom prst="rect">
            <a:avLst/>
          </a:prstGeom>
          <a:ln>
            <a:noFill/>
          </a:ln>
        </p:spPr>
      </p:pic>
      <p:sp>
        <p:nvSpPr>
          <p:cNvPr id="456" name="CustomShape 1"/>
          <p:cNvSpPr/>
          <p:nvPr/>
        </p:nvSpPr>
        <p:spPr>
          <a:xfrm>
            <a:off x="3727800" y="2751840"/>
            <a:ext cx="940320" cy="887760"/>
          </a:xfrm>
          <a:prstGeom prst="ellipse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7" name="CustomShape 2"/>
          <p:cNvSpPr/>
          <p:nvPr/>
        </p:nvSpPr>
        <p:spPr>
          <a:xfrm>
            <a:off x="2349720" y="3639960"/>
            <a:ext cx="940320" cy="887760"/>
          </a:xfrm>
          <a:prstGeom prst="ellipse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8" name="CustomShape 3"/>
          <p:cNvSpPr/>
          <p:nvPr/>
        </p:nvSpPr>
        <p:spPr>
          <a:xfrm>
            <a:off x="879480" y="392400"/>
            <a:ext cx="945648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GPIO</a:t>
            </a:r>
            <a:r>
              <a:rPr lang="en-US" sz="3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(General Purpose Input/Output)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Picture 2"/>
          <p:cNvPicPr/>
          <p:nvPr/>
        </p:nvPicPr>
        <p:blipFill>
          <a:blip r:embed="rId2"/>
          <a:stretch/>
        </p:blipFill>
        <p:spPr>
          <a:xfrm>
            <a:off x="576360" y="2144880"/>
            <a:ext cx="5759280" cy="2707920"/>
          </a:xfrm>
          <a:prstGeom prst="rect">
            <a:avLst/>
          </a:prstGeom>
          <a:ln>
            <a:noFill/>
          </a:ln>
        </p:spPr>
      </p:pic>
      <p:pic>
        <p:nvPicPr>
          <p:cNvPr id="460" name="Picture 4"/>
          <p:cNvPicPr/>
          <p:nvPr/>
        </p:nvPicPr>
        <p:blipFill>
          <a:blip r:embed="rId3"/>
          <a:stretch/>
        </p:blipFill>
        <p:spPr>
          <a:xfrm>
            <a:off x="6942240" y="1712520"/>
            <a:ext cx="2899800" cy="3432240"/>
          </a:xfrm>
          <a:prstGeom prst="rect">
            <a:avLst/>
          </a:prstGeom>
          <a:ln>
            <a:noFill/>
          </a:ln>
        </p:spPr>
      </p:pic>
      <p:sp>
        <p:nvSpPr>
          <p:cNvPr id="461" name="CustomShape 1"/>
          <p:cNvSpPr/>
          <p:nvPr/>
        </p:nvSpPr>
        <p:spPr>
          <a:xfrm>
            <a:off x="879480" y="392400"/>
            <a:ext cx="945648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GPIO</a:t>
            </a:r>
            <a:r>
              <a:rPr lang="en-US" sz="3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(General Purpose Input/Output)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DAE76">
                <a:alpha val="90196"/>
              </a:srgbClr>
            </a:gs>
            <a:gs pos="100000">
              <a:srgbClr val="FA9694">
                <a:alpha val="8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Picture 2" descr="https://s3.ap-northeast-2.amazonaws.com/opentutorials-user-file/module/1837/3672.png"/>
          <p:cNvPicPr/>
          <p:nvPr/>
        </p:nvPicPr>
        <p:blipFill>
          <a:blip r:embed="rId2"/>
          <a:stretch/>
        </p:blipFill>
        <p:spPr>
          <a:xfrm>
            <a:off x="1647720" y="2331720"/>
            <a:ext cx="8895960" cy="1482480"/>
          </a:xfrm>
          <a:prstGeom prst="rect">
            <a:avLst/>
          </a:prstGeom>
          <a:ln>
            <a:noFill/>
          </a:ln>
        </p:spPr>
      </p:pic>
      <p:sp>
        <p:nvSpPr>
          <p:cNvPr id="463" name="CustomShape 1"/>
          <p:cNvSpPr/>
          <p:nvPr/>
        </p:nvSpPr>
        <p:spPr>
          <a:xfrm>
            <a:off x="923760" y="1315800"/>
            <a:ext cx="84517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PORTx(R/W </a:t>
            </a:r>
            <a:r>
              <a:rPr lang="ko-KR" sz="36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가능</a:t>
            </a:r>
            <a:r>
              <a:rPr lang="en-US" sz="36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)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: </a:t>
            </a:r>
            <a:r>
              <a:rPr lang="ko-KR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데이터를 출력하기 위해 사용하는 레지스터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464" name="Picture 2" descr="https://s3.ap-northeast-2.amazonaws.com/opentutorials-user-file/module/1837/3672.png"/>
          <p:cNvPicPr/>
          <p:nvPr/>
        </p:nvPicPr>
        <p:blipFill>
          <a:blip r:embed="rId3"/>
          <a:stretch/>
        </p:blipFill>
        <p:spPr>
          <a:xfrm>
            <a:off x="1647720" y="5069520"/>
            <a:ext cx="8895960" cy="1482480"/>
          </a:xfrm>
          <a:prstGeom prst="rect">
            <a:avLst/>
          </a:prstGeom>
          <a:ln>
            <a:noFill/>
          </a:ln>
        </p:spPr>
      </p:pic>
      <p:sp>
        <p:nvSpPr>
          <p:cNvPr id="465" name="CustomShape 2"/>
          <p:cNvSpPr/>
          <p:nvPr/>
        </p:nvSpPr>
        <p:spPr>
          <a:xfrm>
            <a:off x="923760" y="3586680"/>
            <a:ext cx="1062000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DDRx(R/W</a:t>
            </a:r>
            <a:r>
              <a:rPr lang="ko-KR" sz="36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가능</a:t>
            </a:r>
            <a:r>
              <a:rPr lang="en-US" sz="36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)</a:t>
            </a:r>
            <a:r>
              <a:rPr lang="en-US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</a:t>
            </a:r>
            <a:endParaRPr lang="en-US" sz="2400" b="0" strike="noStrike" spc="-1">
              <a:latin typeface="Arial"/>
            </a:endParaRPr>
          </a:p>
          <a:p>
            <a:pPr marL="171360" indent="-171000"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: </a:t>
            </a:r>
            <a:r>
              <a:rPr lang="ko-KR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포트의 데이터를 입력 또는 출력 중 무엇으로 사용할지 결정하는 레지스터</a:t>
            </a:r>
            <a:r>
              <a:rPr lang="en-US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(0 = </a:t>
            </a:r>
            <a:r>
              <a:rPr lang="ko-KR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입력</a:t>
            </a:r>
            <a:r>
              <a:rPr lang="en-US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, 1 = </a:t>
            </a:r>
            <a:r>
              <a:rPr lang="ko-KR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출력</a:t>
            </a:r>
            <a:r>
              <a:rPr lang="en-US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)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latin typeface="Arial"/>
            </a:endParaRPr>
          </a:p>
        </p:txBody>
      </p:sp>
      <p:sp>
        <p:nvSpPr>
          <p:cNvPr id="466" name="CustomShape 3"/>
          <p:cNvSpPr/>
          <p:nvPr/>
        </p:nvSpPr>
        <p:spPr>
          <a:xfrm>
            <a:off x="879480" y="392400"/>
            <a:ext cx="945648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GPIO</a:t>
            </a:r>
            <a:r>
              <a:rPr lang="en-US" sz="3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(General Purpose Input/Output)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DAE76">
                <a:alpha val="90196"/>
              </a:srgbClr>
            </a:gs>
            <a:gs pos="100000">
              <a:srgbClr val="FA9694">
                <a:alpha val="8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Picture 2" descr="https://s3.ap-northeast-2.amazonaws.com/opentutorials-user-file/module/1837/3672.png"/>
          <p:cNvPicPr/>
          <p:nvPr/>
        </p:nvPicPr>
        <p:blipFill>
          <a:blip r:embed="rId2"/>
          <a:stretch/>
        </p:blipFill>
        <p:spPr>
          <a:xfrm>
            <a:off x="2221200" y="2952720"/>
            <a:ext cx="8895960" cy="1573560"/>
          </a:xfrm>
          <a:prstGeom prst="rect">
            <a:avLst/>
          </a:prstGeom>
          <a:ln>
            <a:noFill/>
          </a:ln>
        </p:spPr>
      </p:pic>
      <p:sp>
        <p:nvSpPr>
          <p:cNvPr id="468" name="CustomShape 1"/>
          <p:cNvSpPr/>
          <p:nvPr/>
        </p:nvSpPr>
        <p:spPr>
          <a:xfrm>
            <a:off x="923760" y="1626480"/>
            <a:ext cx="889596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PINx(R</a:t>
            </a:r>
            <a:r>
              <a:rPr lang="ko-KR" sz="36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가능</a:t>
            </a:r>
            <a:r>
              <a:rPr lang="en-US" sz="36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)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: </a:t>
            </a:r>
            <a:r>
              <a:rPr lang="ko-KR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포트로 입력되는 데이터를 저장하는 레지스터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69" name="CustomShape 2"/>
          <p:cNvSpPr/>
          <p:nvPr/>
        </p:nvSpPr>
        <p:spPr>
          <a:xfrm>
            <a:off x="879480" y="392400"/>
            <a:ext cx="945648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GPIO</a:t>
            </a:r>
            <a:r>
              <a:rPr lang="en-US" sz="3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(General Purpose Input/Output)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DAE76">
                <a:alpha val="90196"/>
              </a:srgbClr>
            </a:gs>
            <a:gs pos="100000">
              <a:srgbClr val="FA9694">
                <a:alpha val="8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Picture 2" descr="https://github.com/RATS-make-robot/2022-Freshman-MCUseminar/raw/main/assets/2022-06-20-01-50-10.png"/>
          <p:cNvPicPr/>
          <p:nvPr/>
        </p:nvPicPr>
        <p:blipFill>
          <a:blip r:embed="rId2"/>
          <a:stretch/>
        </p:blipFill>
        <p:spPr>
          <a:xfrm>
            <a:off x="5948280" y="1459080"/>
            <a:ext cx="5684400" cy="4142880"/>
          </a:xfrm>
          <a:prstGeom prst="rect">
            <a:avLst/>
          </a:prstGeom>
          <a:ln>
            <a:noFill/>
          </a:ln>
        </p:spPr>
      </p:pic>
      <p:sp>
        <p:nvSpPr>
          <p:cNvPr id="471" name="CustomShape 1"/>
          <p:cNvSpPr/>
          <p:nvPr/>
        </p:nvSpPr>
        <p:spPr>
          <a:xfrm>
            <a:off x="634320" y="1459080"/>
            <a:ext cx="4973400" cy="155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55680" indent="-355320" algn="just"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Q </a:t>
            </a:r>
            <a:r>
              <a:rPr lang="ko-KR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아두이노 내장 </a:t>
            </a:r>
            <a:r>
              <a:rPr lang="en-US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LED</a:t>
            </a:r>
            <a:r>
              <a:rPr lang="ko-KR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는 </a:t>
            </a:r>
            <a:r>
              <a:rPr lang="en-US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PB5</a:t>
            </a:r>
            <a:r>
              <a:rPr lang="ko-KR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이다</a:t>
            </a:r>
            <a:r>
              <a:rPr lang="en-US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. LED</a:t>
            </a:r>
            <a:r>
              <a:rPr lang="ko-KR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를 </a:t>
            </a:r>
            <a:r>
              <a:rPr lang="ko-KR" sz="24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레지스터 레벨에서 제어</a:t>
            </a:r>
            <a:r>
              <a:rPr lang="ko-KR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하기 위해서는 어떻게 해야 하는가</a:t>
            </a:r>
            <a:r>
              <a:rPr lang="en-US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?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472" name="그림 2"/>
          <p:cNvPicPr/>
          <p:nvPr/>
        </p:nvPicPr>
        <p:blipFill>
          <a:blip r:embed="rId3"/>
          <a:stretch/>
        </p:blipFill>
        <p:spPr>
          <a:xfrm>
            <a:off x="1172520" y="3181680"/>
            <a:ext cx="4076280" cy="30668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73" name="그림 3"/>
          <p:cNvPicPr/>
          <p:nvPr/>
        </p:nvPicPr>
        <p:blipFill>
          <a:blip r:embed="rId4"/>
          <a:stretch/>
        </p:blipFill>
        <p:spPr>
          <a:xfrm>
            <a:off x="5948280" y="2050200"/>
            <a:ext cx="5430600" cy="37580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74" name="CustomShape 2"/>
          <p:cNvSpPr/>
          <p:nvPr/>
        </p:nvSpPr>
        <p:spPr>
          <a:xfrm>
            <a:off x="879480" y="392400"/>
            <a:ext cx="945648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GPIO</a:t>
            </a:r>
            <a:r>
              <a:rPr lang="en-US" sz="3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(General Purpose Input/Output)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9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DAE76">
                <a:alpha val="90196"/>
              </a:srgbClr>
            </a:gs>
            <a:gs pos="100000">
              <a:srgbClr val="FA9694">
                <a:alpha val="8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CustomShape 1"/>
          <p:cNvSpPr/>
          <p:nvPr/>
        </p:nvSpPr>
        <p:spPr>
          <a:xfrm>
            <a:off x="634320" y="1459080"/>
            <a:ext cx="4973400" cy="155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55680" indent="-355320" algn="just"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Q </a:t>
            </a:r>
            <a:r>
              <a:rPr lang="ko-KR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아두이노 내장 </a:t>
            </a:r>
            <a:r>
              <a:rPr lang="en-US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LED</a:t>
            </a:r>
            <a:r>
              <a:rPr lang="ko-KR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는 </a:t>
            </a:r>
            <a:r>
              <a:rPr lang="en-US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PB5</a:t>
            </a:r>
            <a:r>
              <a:rPr lang="ko-KR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이다</a:t>
            </a:r>
            <a:r>
              <a:rPr lang="en-US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. LED</a:t>
            </a:r>
            <a:r>
              <a:rPr lang="ko-KR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를 </a:t>
            </a:r>
            <a:r>
              <a:rPr lang="ko-KR" sz="24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레지스터 레벨에서 제어</a:t>
            </a:r>
            <a:r>
              <a:rPr lang="ko-KR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하기 위해서는 어떻게 해야 하는가</a:t>
            </a:r>
            <a:r>
              <a:rPr lang="en-US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?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476" name="그림 3"/>
          <p:cNvPicPr/>
          <p:nvPr/>
        </p:nvPicPr>
        <p:blipFill>
          <a:blip r:embed="rId2"/>
          <a:stretch/>
        </p:blipFill>
        <p:spPr>
          <a:xfrm>
            <a:off x="923760" y="3120840"/>
            <a:ext cx="4597560" cy="31816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77" name="CustomShape 2"/>
          <p:cNvSpPr/>
          <p:nvPr/>
        </p:nvSpPr>
        <p:spPr>
          <a:xfrm>
            <a:off x="6251760" y="1612800"/>
            <a:ext cx="4291560" cy="161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DDRB |= 0b0010 0000;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: DDRx</a:t>
            </a:r>
            <a:r>
              <a:rPr lang="ko-KR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는 입출력 설정 레지스터</a:t>
            </a:r>
            <a:endParaRPr lang="en-US" sz="2400" b="0" strike="noStrike" spc="-1">
              <a:latin typeface="Arial"/>
            </a:endParaRPr>
          </a:p>
          <a:p>
            <a:pPr marL="176040">
              <a:lnSpc>
                <a:spcPct val="100000"/>
              </a:lnSpc>
            </a:pPr>
            <a:r>
              <a:rPr lang="en-US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DDRB5 = 1(</a:t>
            </a:r>
            <a:r>
              <a:rPr lang="ko-KR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출력</a:t>
            </a:r>
            <a:r>
              <a:rPr lang="en-US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)</a:t>
            </a:r>
            <a:r>
              <a:rPr lang="ko-KR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로 설정</a:t>
            </a:r>
            <a:endParaRPr lang="en-US" sz="2400" b="0" strike="noStrike" spc="-1">
              <a:latin typeface="Arial"/>
            </a:endParaRPr>
          </a:p>
          <a:p>
            <a:pPr marL="176040">
              <a:lnSpc>
                <a:spcPct val="100000"/>
              </a:lnSpc>
            </a:pPr>
            <a:r>
              <a:rPr lang="ko-KR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나머지는 그대로</a:t>
            </a:r>
            <a:r>
              <a:rPr lang="en-US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(OR </a:t>
            </a:r>
            <a:r>
              <a:rPr lang="ko-KR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연산</a:t>
            </a:r>
            <a:r>
              <a:rPr lang="en-US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78" name="CustomShape 3"/>
          <p:cNvSpPr/>
          <p:nvPr/>
        </p:nvSpPr>
        <p:spPr>
          <a:xfrm>
            <a:off x="6047640" y="3669480"/>
            <a:ext cx="5618520" cy="271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PORTB ^= 0b0010 0000;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: PORTx</a:t>
            </a:r>
            <a:r>
              <a:rPr lang="ko-KR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는 출력에 관여하는 레지스터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 </a:t>
            </a:r>
            <a:r>
              <a:rPr lang="ko-KR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위 코드에서 출력으로 설정했음 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 PORTB5</a:t>
            </a:r>
            <a:r>
              <a:rPr lang="ko-KR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가 </a:t>
            </a:r>
            <a:r>
              <a:rPr lang="en-US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</a:t>
            </a:r>
            <a:r>
              <a:rPr lang="ko-KR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이면 </a:t>
            </a:r>
            <a:r>
              <a:rPr lang="en-US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0XOR1 = 1(1</a:t>
            </a:r>
            <a:r>
              <a:rPr lang="ko-KR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출력</a:t>
            </a:r>
            <a:r>
              <a:rPr lang="en-US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)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 PORTB5</a:t>
            </a:r>
            <a:r>
              <a:rPr lang="ko-KR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가 </a:t>
            </a:r>
            <a:r>
              <a:rPr lang="en-US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1</a:t>
            </a:r>
            <a:r>
              <a:rPr lang="ko-KR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이면 </a:t>
            </a:r>
            <a:r>
              <a:rPr lang="en-US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1XOR1 = 0(0</a:t>
            </a:r>
            <a:r>
              <a:rPr lang="ko-KR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출력</a:t>
            </a:r>
            <a:r>
              <a:rPr lang="en-US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)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 </a:t>
            </a:r>
            <a:r>
              <a:rPr lang="ko-KR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즉 </a:t>
            </a:r>
            <a:r>
              <a:rPr lang="en-US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500ms</a:t>
            </a:r>
            <a:r>
              <a:rPr lang="ko-KR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마다 </a:t>
            </a:r>
            <a:r>
              <a:rPr lang="en-US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LED</a:t>
            </a:r>
            <a:r>
              <a:rPr lang="ko-KR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가 깜빡임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 (1 = HIGH = 5V = LED ON)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79" name="CustomShape 4"/>
          <p:cNvSpPr/>
          <p:nvPr/>
        </p:nvSpPr>
        <p:spPr>
          <a:xfrm>
            <a:off x="879480" y="392400"/>
            <a:ext cx="945648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GPIO</a:t>
            </a:r>
            <a:r>
              <a:rPr lang="en-US" sz="3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(General Purpose Input/Output)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9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5489280" y="3075120"/>
            <a:ext cx="12128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FSM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3048840" y="3657600"/>
            <a:ext cx="6094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5F6368"/>
                </a:solidFill>
                <a:latin typeface="Apple SD Gothic Neo"/>
                <a:ea typeface="Pretendard"/>
              </a:rPr>
              <a:t>finite-state machine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498600" y="392400"/>
            <a:ext cx="27612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FSM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TextShape 1"/>
          <p:cNvSpPr txBox="1"/>
          <p:nvPr/>
        </p:nvSpPr>
        <p:spPr>
          <a:xfrm>
            <a:off x="263520" y="198720"/>
            <a:ext cx="10324800" cy="1090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Pretendard ExtraBold"/>
                <a:ea typeface="Pretendard ExtraBold"/>
              </a:rPr>
              <a:t>LAB 02_GPIO </a:t>
            </a:r>
            <a:endParaRPr lang="en-US" sz="44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481" name="TextShape 2"/>
          <p:cNvSpPr txBox="1"/>
          <p:nvPr/>
        </p:nvSpPr>
        <p:spPr>
          <a:xfrm>
            <a:off x="601560" y="1452960"/>
            <a:ext cx="7945560" cy="32310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2. LED Blinking  (Register)</a:t>
            </a:r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ko-KR" sz="24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내부 </a:t>
            </a:r>
            <a:r>
              <a:rPr lang="en-US" sz="24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LED </a:t>
            </a:r>
            <a:endParaRPr lang="en-US" sz="2400" b="0" strike="noStrike" spc="-1">
              <a:solidFill>
                <a:srgbClr val="000000"/>
              </a:solidFill>
              <a:latin typeface="Pretendard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u="sng" strike="noStrike" spc="-1">
                <a:solidFill>
                  <a:srgbClr val="262626"/>
                </a:solidFill>
                <a:uFillTx/>
                <a:latin typeface="Pretendard"/>
                <a:ea typeface="Pretendard"/>
                <a:hlinkClick r:id="rId2"/>
              </a:rPr>
              <a:t>https://wokwi.com/projects/340485215288820307</a:t>
            </a:r>
            <a:endParaRPr lang="en-US" sz="2000" b="0" strike="noStrike" spc="-1">
              <a:solidFill>
                <a:srgbClr val="000000"/>
              </a:solidFill>
              <a:latin typeface="Pretendard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ko-KR" sz="24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외부 </a:t>
            </a:r>
            <a:r>
              <a:rPr lang="en-US" sz="24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LED</a:t>
            </a:r>
            <a:endParaRPr lang="en-US" sz="2400" b="0" strike="noStrike" spc="-1">
              <a:solidFill>
                <a:srgbClr val="000000"/>
              </a:solidFill>
              <a:latin typeface="Pretendard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https://wokwi.com/projects/340486244371792466</a:t>
            </a:r>
            <a:endParaRPr lang="en-US" sz="2000" b="0" strike="noStrike" spc="-1">
              <a:solidFill>
                <a:srgbClr val="000000"/>
              </a:solidFill>
              <a:latin typeface="Pretendard"/>
            </a:endParaRPr>
          </a:p>
          <a:p>
            <a:endParaRPr lang="en-US" sz="2000" b="0" strike="noStrike" spc="-1">
              <a:solidFill>
                <a:srgbClr val="000000"/>
              </a:solidFill>
              <a:latin typeface="Pretendard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US" sz="2000" b="0" strike="noStrike" spc="-1">
              <a:solidFill>
                <a:srgbClr val="000000"/>
              </a:solidFill>
              <a:latin typeface="Pretendard"/>
            </a:endParaRPr>
          </a:p>
        </p:txBody>
      </p:sp>
      <p:pic>
        <p:nvPicPr>
          <p:cNvPr id="482" name="그림 6"/>
          <p:cNvPicPr/>
          <p:nvPr/>
        </p:nvPicPr>
        <p:blipFill>
          <a:blip r:embed="rId3"/>
          <a:stretch/>
        </p:blipFill>
        <p:spPr>
          <a:xfrm>
            <a:off x="7199640" y="744480"/>
            <a:ext cx="4244040" cy="5109480"/>
          </a:xfrm>
          <a:prstGeom prst="rect">
            <a:avLst/>
          </a:prstGeom>
          <a:ln>
            <a:noFill/>
          </a:ln>
        </p:spPr>
      </p:pic>
      <p:pic>
        <p:nvPicPr>
          <p:cNvPr id="483" name="그림 9"/>
          <p:cNvPicPr/>
          <p:nvPr/>
        </p:nvPicPr>
        <p:blipFill>
          <a:blip r:embed="rId4"/>
          <a:stretch/>
        </p:blipFill>
        <p:spPr>
          <a:xfrm>
            <a:off x="2605680" y="3814200"/>
            <a:ext cx="4102920" cy="293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TextShape 1"/>
          <p:cNvSpPr txBox="1"/>
          <p:nvPr/>
        </p:nvSpPr>
        <p:spPr>
          <a:xfrm>
            <a:off x="263520" y="198720"/>
            <a:ext cx="10324800" cy="1090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Pretendard ExtraBold"/>
                <a:ea typeface="Pretendard ExtraBold"/>
              </a:rPr>
              <a:t>LAB 02_GPIO Quiz  </a:t>
            </a:r>
            <a:endParaRPr lang="en-US" sz="44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485" name="TextShape 2"/>
          <p:cNvSpPr txBox="1"/>
          <p:nvPr/>
        </p:nvSpPr>
        <p:spPr>
          <a:xfrm>
            <a:off x="601560" y="1452960"/>
            <a:ext cx="7945560" cy="32310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2. LED Blinking  (Register)</a:t>
            </a:r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ko-KR" sz="24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문제</a:t>
            </a:r>
            <a:endParaRPr lang="en-US" sz="2400" b="0" strike="noStrike" spc="-1">
              <a:solidFill>
                <a:srgbClr val="000000"/>
              </a:solidFill>
              <a:latin typeface="Pretendard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https://wokwi.com/projects/340486863634563667</a:t>
            </a:r>
            <a:endParaRPr lang="en-US" sz="2000" b="0" strike="noStrike" spc="-1">
              <a:solidFill>
                <a:srgbClr val="000000"/>
              </a:solidFill>
              <a:latin typeface="Pretendard"/>
            </a:endParaRPr>
          </a:p>
          <a:p>
            <a:endParaRPr lang="en-US" sz="2000" b="0" strike="noStrike" spc="-1">
              <a:solidFill>
                <a:srgbClr val="000000"/>
              </a:solidFill>
              <a:latin typeface="Pretendard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US" sz="2000" b="0" strike="noStrike" spc="-1">
              <a:solidFill>
                <a:srgbClr val="000000"/>
              </a:solidFill>
              <a:latin typeface="Pretendard"/>
            </a:endParaRPr>
          </a:p>
        </p:txBody>
      </p:sp>
      <p:pic>
        <p:nvPicPr>
          <p:cNvPr id="486" name="Picture 1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</p:blipFill>
        <p:spPr>
          <a:xfrm>
            <a:off x="7138800" y="2159280"/>
            <a:ext cx="3779640" cy="4053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6" dur="12833" fill="hold"/>
                                        <p:tgtEl>
                                          <p:spTgt spid="4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>
              <p:cTn id="7" restart="whenNotActive" fill="hold" nodeType="interactiveSeq">
                <p:stCondLst>
                  <p:cond evt="onClick" delay="0">
                    <p:tgtEl>
                      <p:spTgt spid="486"/>
                    </p:tgtEl>
                  </p:cond>
                </p:stCondLst>
                <p:childTnLst>
                  <p:par>
                    <p:cTn id="8" fill="hold">
                      <p:stCondLst>
                        <p:cond evt="onClick" delay="0">
                          <p:tgtEl>
                            <p:spTgt spid="486"/>
                          </p:tgtEl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그림 3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488" name="CustomShape 1"/>
          <p:cNvSpPr/>
          <p:nvPr/>
        </p:nvSpPr>
        <p:spPr>
          <a:xfrm>
            <a:off x="2502720" y="1913040"/>
            <a:ext cx="7186680" cy="3031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9" name="CustomShape 2"/>
          <p:cNvSpPr/>
          <p:nvPr/>
        </p:nvSpPr>
        <p:spPr>
          <a:xfrm>
            <a:off x="4722480" y="2967480"/>
            <a:ext cx="274608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ADC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DAE76">
                <a:alpha val="90196"/>
              </a:srgbClr>
            </a:gs>
            <a:gs pos="100000">
              <a:srgbClr val="FA9694">
                <a:alpha val="8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ustomShape 1"/>
          <p:cNvSpPr/>
          <p:nvPr/>
        </p:nvSpPr>
        <p:spPr>
          <a:xfrm>
            <a:off x="969120" y="392400"/>
            <a:ext cx="79398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ADC</a:t>
            </a:r>
            <a:r>
              <a:rPr lang="en-US" sz="3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(Analog Digital Converter)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491" name="CustomShape 2"/>
          <p:cNvSpPr/>
          <p:nvPr/>
        </p:nvSpPr>
        <p:spPr>
          <a:xfrm>
            <a:off x="588600" y="1440720"/>
            <a:ext cx="22615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</a:t>
            </a:r>
            <a:r>
              <a:rPr lang="en-US" sz="40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Analog?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492" name="CustomShape 3"/>
          <p:cNvSpPr/>
          <p:nvPr/>
        </p:nvSpPr>
        <p:spPr>
          <a:xfrm>
            <a:off x="1584720" y="2238120"/>
            <a:ext cx="881892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-</a:t>
            </a:r>
            <a:r>
              <a:rPr lang="ko-KR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어떠한 수치가 연속적으로 변하는 물리량으로 나타나는 것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- </a:t>
            </a:r>
            <a:r>
              <a:rPr lang="ko-KR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자연에서 얻는 신호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493" name="그림 1"/>
          <p:cNvPicPr/>
          <p:nvPr/>
        </p:nvPicPr>
        <p:blipFill>
          <a:blip r:embed="rId2"/>
          <a:stretch/>
        </p:blipFill>
        <p:spPr>
          <a:xfrm>
            <a:off x="2671920" y="3383280"/>
            <a:ext cx="6848280" cy="2866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DAE76">
                <a:alpha val="90196"/>
              </a:srgbClr>
            </a:gs>
            <a:gs pos="100000">
              <a:srgbClr val="FA9694">
                <a:alpha val="8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그림 1"/>
          <p:cNvPicPr/>
          <p:nvPr/>
        </p:nvPicPr>
        <p:blipFill>
          <a:blip r:embed="rId2"/>
          <a:srcRect l="856" t="3660" b="10688"/>
          <a:stretch/>
        </p:blipFill>
        <p:spPr>
          <a:xfrm>
            <a:off x="2268720" y="3338280"/>
            <a:ext cx="7653960" cy="3063240"/>
          </a:xfrm>
          <a:prstGeom prst="rect">
            <a:avLst/>
          </a:prstGeom>
          <a:ln>
            <a:noFill/>
          </a:ln>
        </p:spPr>
      </p:pic>
      <p:sp>
        <p:nvSpPr>
          <p:cNvPr id="495" name="CustomShape 1"/>
          <p:cNvSpPr/>
          <p:nvPr/>
        </p:nvSpPr>
        <p:spPr>
          <a:xfrm>
            <a:off x="969120" y="392400"/>
            <a:ext cx="79398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ADC</a:t>
            </a:r>
            <a:r>
              <a:rPr lang="en-US" sz="3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(Analog Digital Converter)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496" name="CustomShape 2"/>
          <p:cNvSpPr/>
          <p:nvPr/>
        </p:nvSpPr>
        <p:spPr>
          <a:xfrm>
            <a:off x="558720" y="1440720"/>
            <a:ext cx="21927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</a:t>
            </a:r>
            <a:r>
              <a:rPr lang="en-US" sz="40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Digital?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497" name="CustomShape 3"/>
          <p:cNvSpPr/>
          <p:nvPr/>
        </p:nvSpPr>
        <p:spPr>
          <a:xfrm>
            <a:off x="1138680" y="2238120"/>
            <a:ext cx="9517680" cy="149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66760" indent="-266400">
              <a:lnSpc>
                <a:spcPct val="100000"/>
              </a:lnSpc>
              <a:tabLst>
                <a:tab pos="0" algn="l"/>
              </a:tabLst>
            </a:pPr>
            <a:r>
              <a:rPr lang="en-US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- </a:t>
            </a:r>
            <a:r>
              <a:rPr lang="ko-KR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어떠한 수치가 특정 최소 단위를 가지는 이산적 수치로 나타내는 것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DAE76">
                <a:alpha val="90196"/>
              </a:srgbClr>
            </a:gs>
            <a:gs pos="100000">
              <a:srgbClr val="FA9694">
                <a:alpha val="8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그림 1"/>
          <p:cNvPicPr/>
          <p:nvPr/>
        </p:nvPicPr>
        <p:blipFill>
          <a:blip r:embed="rId2"/>
          <a:stretch/>
        </p:blipFill>
        <p:spPr>
          <a:xfrm>
            <a:off x="7670880" y="1440720"/>
            <a:ext cx="4063680" cy="5129640"/>
          </a:xfrm>
          <a:prstGeom prst="rect">
            <a:avLst/>
          </a:prstGeom>
          <a:ln>
            <a:noFill/>
          </a:ln>
        </p:spPr>
      </p:pic>
      <p:sp>
        <p:nvSpPr>
          <p:cNvPr id="499" name="CustomShape 1"/>
          <p:cNvSpPr/>
          <p:nvPr/>
        </p:nvSpPr>
        <p:spPr>
          <a:xfrm>
            <a:off x="969120" y="392400"/>
            <a:ext cx="79398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ADC</a:t>
            </a:r>
            <a:r>
              <a:rPr lang="en-US" sz="3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(Analog Digital Converter)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500" name="CustomShape 2"/>
          <p:cNvSpPr/>
          <p:nvPr/>
        </p:nvSpPr>
        <p:spPr>
          <a:xfrm>
            <a:off x="606960" y="1440720"/>
            <a:ext cx="72892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</a:t>
            </a:r>
            <a:r>
              <a:rPr lang="en-US" sz="40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Analog to Digital Converter?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501" name="CustomShape 3"/>
          <p:cNvSpPr/>
          <p:nvPr/>
        </p:nvSpPr>
        <p:spPr>
          <a:xfrm>
            <a:off x="554760" y="2622960"/>
            <a:ext cx="6155640" cy="264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66760" indent="-266400">
              <a:lnSpc>
                <a:spcPct val="100000"/>
              </a:lnSpc>
              <a:tabLst>
                <a:tab pos="0" algn="l"/>
              </a:tabLst>
            </a:pPr>
            <a:r>
              <a:rPr lang="en-US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- </a:t>
            </a:r>
            <a:r>
              <a:rPr lang="ko-KR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아날로그 신호를 디지털 신호로 변환하는 전자 회로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800" b="0" strike="noStrike" spc="-1">
              <a:latin typeface="Arial"/>
            </a:endParaRPr>
          </a:p>
          <a:p>
            <a:pPr marL="266760" indent="-266400">
              <a:lnSpc>
                <a:spcPct val="100000"/>
              </a:lnSpc>
              <a:tabLst>
                <a:tab pos="0" algn="l"/>
              </a:tabLst>
            </a:pPr>
            <a:r>
              <a:rPr lang="en-US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- </a:t>
            </a:r>
            <a:r>
              <a:rPr lang="ko-KR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센서로 받는 아날로그 신호</a:t>
            </a:r>
            <a:r>
              <a:rPr lang="en-US" sz="28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(</a:t>
            </a:r>
            <a:r>
              <a:rPr lang="ko-KR" sz="28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우리는 전압</a:t>
            </a:r>
            <a:r>
              <a:rPr lang="en-US" sz="28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)</a:t>
            </a:r>
            <a:r>
              <a:rPr lang="ko-KR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를 </a:t>
            </a:r>
            <a:r>
              <a:rPr lang="en-US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MCU</a:t>
            </a:r>
            <a:r>
              <a:rPr lang="ko-KR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에서 사용할 수 있도록 함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502" name="CustomShape 4"/>
          <p:cNvSpPr/>
          <p:nvPr/>
        </p:nvSpPr>
        <p:spPr>
          <a:xfrm>
            <a:off x="621360" y="5417280"/>
            <a:ext cx="4826520" cy="106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66760" indent="-266400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* Sampling: X</a:t>
            </a:r>
            <a:r>
              <a:rPr lang="ko-KR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축으로 </a:t>
            </a:r>
            <a:r>
              <a:rPr lang="en-US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Digitalization</a:t>
            </a:r>
            <a:endParaRPr lang="en-US" sz="2000" b="0" strike="noStrike" spc="-1">
              <a:latin typeface="Arial"/>
            </a:endParaRPr>
          </a:p>
          <a:p>
            <a:pPr marL="266760" indent="-266400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* Quantization: Y</a:t>
            </a:r>
            <a:r>
              <a:rPr lang="ko-KR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축으로 </a:t>
            </a:r>
            <a:r>
              <a:rPr lang="en-US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Digitalization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DAE76">
                <a:alpha val="90196"/>
              </a:srgbClr>
            </a:gs>
            <a:gs pos="100000">
              <a:srgbClr val="FA9694">
                <a:alpha val="8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CustomShape 1"/>
          <p:cNvSpPr/>
          <p:nvPr/>
        </p:nvSpPr>
        <p:spPr>
          <a:xfrm>
            <a:off x="969120" y="392400"/>
            <a:ext cx="79398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ADC</a:t>
            </a:r>
            <a:r>
              <a:rPr lang="en-US" sz="3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(Analog Digital Converter)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504" name="그림 8"/>
          <p:cNvPicPr/>
          <p:nvPr/>
        </p:nvPicPr>
        <p:blipFill>
          <a:blip r:embed="rId2"/>
          <a:stretch/>
        </p:blipFill>
        <p:spPr>
          <a:xfrm>
            <a:off x="7670880" y="1440720"/>
            <a:ext cx="4063680" cy="5129640"/>
          </a:xfrm>
          <a:prstGeom prst="rect">
            <a:avLst/>
          </a:prstGeom>
          <a:ln>
            <a:noFill/>
          </a:ln>
        </p:spPr>
      </p:pic>
      <p:sp>
        <p:nvSpPr>
          <p:cNvPr id="505" name="CustomShape 2"/>
          <p:cNvSpPr/>
          <p:nvPr/>
        </p:nvSpPr>
        <p:spPr>
          <a:xfrm>
            <a:off x="636120" y="1440720"/>
            <a:ext cx="6696720" cy="496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Sampling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ko-KR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신호에서 일정 주기를 두고 특정 시간대에서의 샘플 취하기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Quantization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Sampling </a:t>
            </a:r>
            <a:r>
              <a:rPr lang="ko-KR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후 신호의 진폭값을 근사함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(ex. 1, 2, 3, 4…</a:t>
            </a:r>
            <a:r>
              <a:rPr lang="ko-KR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에 근사</a:t>
            </a:r>
            <a:r>
              <a:rPr lang="en-US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)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Encoding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Quantization</a:t>
            </a:r>
            <a:r>
              <a:rPr lang="ko-KR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을 거쳐서 근사된 진폭값을 </a:t>
            </a:r>
            <a:r>
              <a:rPr lang="en-US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2</a:t>
            </a:r>
            <a:r>
              <a:rPr lang="ko-KR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진수로 표현</a:t>
            </a:r>
            <a:r>
              <a:rPr lang="en-US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(for </a:t>
            </a:r>
            <a:r>
              <a:rPr lang="ko-KR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컴퓨터</a:t>
            </a:r>
            <a:r>
              <a:rPr lang="en-US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)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CustomShape 1"/>
          <p:cNvSpPr/>
          <p:nvPr/>
        </p:nvSpPr>
        <p:spPr>
          <a:xfrm>
            <a:off x="969120" y="392400"/>
            <a:ext cx="79398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ADC</a:t>
            </a:r>
            <a:r>
              <a:rPr lang="en-US" sz="3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(Analog Digital Converter)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507" name="그림 8"/>
          <p:cNvPicPr/>
          <p:nvPr/>
        </p:nvPicPr>
        <p:blipFill>
          <a:blip r:embed="rId2"/>
          <a:stretch/>
        </p:blipFill>
        <p:spPr>
          <a:xfrm>
            <a:off x="7670880" y="1440720"/>
            <a:ext cx="4063680" cy="5129640"/>
          </a:xfrm>
          <a:prstGeom prst="rect">
            <a:avLst/>
          </a:prstGeom>
          <a:ln>
            <a:noFill/>
          </a:ln>
        </p:spPr>
      </p:pic>
      <p:sp>
        <p:nvSpPr>
          <p:cNvPr id="508" name="CustomShape 2"/>
          <p:cNvSpPr/>
          <p:nvPr/>
        </p:nvSpPr>
        <p:spPr>
          <a:xfrm>
            <a:off x="636120" y="1440720"/>
            <a:ext cx="6696720" cy="496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Sampling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ko-KR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신호에서 일정 주기를 두고 특정 시간대에서의 샘플 취하기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Quantization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Sampling </a:t>
            </a:r>
            <a:r>
              <a:rPr lang="ko-KR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후 신호의 진폭값을 근사함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(ex. 1, 2, 3, 4…</a:t>
            </a:r>
            <a:r>
              <a:rPr lang="ko-KR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에 근사</a:t>
            </a:r>
            <a:r>
              <a:rPr lang="en-US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)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Encoding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Quantization</a:t>
            </a:r>
            <a:r>
              <a:rPr lang="ko-KR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을 거쳐서 근사된 진폭값을 </a:t>
            </a:r>
            <a:r>
              <a:rPr lang="en-US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2</a:t>
            </a:r>
            <a:r>
              <a:rPr lang="ko-KR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진수로 표현</a:t>
            </a:r>
            <a:r>
              <a:rPr lang="en-US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(for </a:t>
            </a:r>
            <a:r>
              <a:rPr lang="ko-KR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컴퓨터</a:t>
            </a:r>
            <a:r>
              <a:rPr lang="en-US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)</a:t>
            </a:r>
            <a:endParaRPr lang="en-US" sz="2800" b="0" strike="noStrike" spc="-1">
              <a:latin typeface="Arial"/>
            </a:endParaRPr>
          </a:p>
        </p:txBody>
      </p:sp>
      <p:grpSp>
        <p:nvGrpSpPr>
          <p:cNvPr id="509" name="Group 3"/>
          <p:cNvGrpSpPr/>
          <p:nvPr/>
        </p:nvGrpSpPr>
        <p:grpSpPr>
          <a:xfrm>
            <a:off x="562680" y="1521000"/>
            <a:ext cx="7007040" cy="4943880"/>
            <a:chOff x="562680" y="1521000"/>
            <a:chExt cx="7007040" cy="4943880"/>
          </a:xfrm>
        </p:grpSpPr>
        <p:sp>
          <p:nvSpPr>
            <p:cNvPr id="510" name="CustomShape 4"/>
            <p:cNvSpPr/>
            <p:nvPr/>
          </p:nvSpPr>
          <p:spPr>
            <a:xfrm>
              <a:off x="562680" y="1521000"/>
              <a:ext cx="7007040" cy="4943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511" name="Picture 2"/>
            <p:cNvPicPr/>
            <p:nvPr/>
          </p:nvPicPr>
          <p:blipFill>
            <a:blip r:embed="rId3"/>
            <a:stretch/>
          </p:blipFill>
          <p:spPr>
            <a:xfrm>
              <a:off x="2623320" y="2048760"/>
              <a:ext cx="3757320" cy="35053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12" name="CustomShape 5"/>
          <p:cNvSpPr/>
          <p:nvPr/>
        </p:nvSpPr>
        <p:spPr>
          <a:xfrm>
            <a:off x="636120" y="1521000"/>
            <a:ext cx="66967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Sampling </a:t>
            </a:r>
            <a:r>
              <a:rPr lang="ko-KR" sz="3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회로도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DAE76">
                <a:alpha val="90196"/>
              </a:srgbClr>
            </a:gs>
            <a:gs pos="100000">
              <a:srgbClr val="FA9694">
                <a:alpha val="8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CustomShape 1"/>
          <p:cNvSpPr/>
          <p:nvPr/>
        </p:nvSpPr>
        <p:spPr>
          <a:xfrm>
            <a:off x="969120" y="392400"/>
            <a:ext cx="79398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ADC</a:t>
            </a:r>
            <a:r>
              <a:rPr lang="en-US" sz="3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(Analog Digital Converter)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514" name="CustomShape 2"/>
          <p:cNvSpPr/>
          <p:nvPr/>
        </p:nvSpPr>
        <p:spPr>
          <a:xfrm>
            <a:off x="636120" y="1440720"/>
            <a:ext cx="5422680" cy="295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3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나이퀴스트 이론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ko-KR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어떠한 최대 주파수 </a:t>
            </a:r>
            <a:r>
              <a:rPr lang="en-US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f</a:t>
            </a:r>
            <a:r>
              <a:rPr lang="ko-KR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를 갖는 연속신호를 </a:t>
            </a:r>
            <a:r>
              <a:rPr lang="en-US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2f </a:t>
            </a:r>
            <a:r>
              <a:rPr lang="ko-KR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이상의 </a:t>
            </a:r>
            <a:r>
              <a:rPr lang="en-US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Sampling rate</a:t>
            </a:r>
            <a:r>
              <a:rPr lang="ko-KR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로 샘플링한다면 다시 완벽한 원래의 신호로 복구할 수 있다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343080" indent="-342720" algn="ctr">
              <a:lnSpc>
                <a:spcPct val="100000"/>
              </a:lnSpc>
              <a:buClr>
                <a:srgbClr val="595959"/>
              </a:buClr>
              <a:buFont typeface="Wingdings" charset="2"/>
              <a:buChar char=""/>
            </a:pPr>
            <a:r>
              <a:rPr lang="en-US" sz="2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By using Fourier Transform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515" name="CustomShape 3"/>
          <p:cNvSpPr/>
          <p:nvPr/>
        </p:nvSpPr>
        <p:spPr>
          <a:xfrm>
            <a:off x="682920" y="5829840"/>
            <a:ext cx="51278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18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관심있으면</a:t>
            </a:r>
            <a:r>
              <a:rPr lang="en-US" sz="18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sz="18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디지털신호처리 또는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ko-KR" sz="18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재학생 대상으로 진행될 셈플링이론 세미나 들으세여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516" name="Picture 2" descr="https://github.com/RATS-make-robot/2022-Freshman-MCUseminar/raw/main/assets/2022-07-04-01-28-33.png"/>
          <p:cNvPicPr/>
          <p:nvPr/>
        </p:nvPicPr>
        <p:blipFill>
          <a:blip r:embed="rId2"/>
          <a:stretch/>
        </p:blipFill>
        <p:spPr>
          <a:xfrm>
            <a:off x="6342840" y="1437480"/>
            <a:ext cx="5437800" cy="1627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7" name="Picture 4" descr="2022-07-04-01-28-45.png"/>
          <p:cNvPicPr/>
          <p:nvPr/>
        </p:nvPicPr>
        <p:blipFill>
          <a:blip r:embed="rId3"/>
          <a:stretch/>
        </p:blipFill>
        <p:spPr>
          <a:xfrm>
            <a:off x="6342840" y="3141360"/>
            <a:ext cx="5437800" cy="1627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8" name="Picture 6" descr="2022-07-04-01-28-52.png"/>
          <p:cNvPicPr/>
          <p:nvPr/>
        </p:nvPicPr>
        <p:blipFill>
          <a:blip r:embed="rId4"/>
          <a:stretch/>
        </p:blipFill>
        <p:spPr>
          <a:xfrm>
            <a:off x="6342840" y="4837680"/>
            <a:ext cx="5437800" cy="16275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7" dur="100"/>
                                        <p:tgtEl>
                                          <p:spTgt spid="5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DAE76">
                <a:alpha val="90196"/>
              </a:srgbClr>
            </a:gs>
            <a:gs pos="100000">
              <a:srgbClr val="FA9694">
                <a:alpha val="8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CustomShape 1"/>
          <p:cNvSpPr/>
          <p:nvPr/>
        </p:nvSpPr>
        <p:spPr>
          <a:xfrm>
            <a:off x="969120" y="392400"/>
            <a:ext cx="79398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ADC</a:t>
            </a:r>
            <a:r>
              <a:rPr lang="en-US" sz="32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(Analog Digital Converter)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520" name="CustomShape 2"/>
          <p:cNvSpPr/>
          <p:nvPr/>
        </p:nvSpPr>
        <p:spPr>
          <a:xfrm>
            <a:off x="636120" y="1440720"/>
            <a:ext cx="6302160" cy="280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8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라인 트레이서의 경우</a:t>
            </a:r>
            <a:r>
              <a:rPr lang="en-US" sz="28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,</a:t>
            </a:r>
            <a:endParaRPr lang="en-US" sz="2800" b="0" strike="noStrike" spc="-1">
              <a:latin typeface="Arial"/>
            </a:endParaRPr>
          </a:p>
          <a:p>
            <a:pPr algn="just">
              <a:lnSpc>
                <a:spcPct val="150000"/>
              </a:lnSpc>
            </a:pPr>
            <a:r>
              <a:rPr lang="en-US" sz="20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- </a:t>
            </a:r>
            <a:r>
              <a:rPr lang="ko-KR" sz="20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수광센서에서 값을 읽어올 때 사용</a:t>
            </a:r>
            <a:endParaRPr lang="en-US" sz="2000" b="0" strike="noStrike" spc="-1">
              <a:latin typeface="Arial"/>
            </a:endParaRPr>
          </a:p>
          <a:p>
            <a:pPr marL="262080" algn="just">
              <a:lnSpc>
                <a:spcPct val="150000"/>
              </a:lnSpc>
            </a:pPr>
            <a:r>
              <a:rPr lang="en-US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(</a:t>
            </a:r>
            <a:r>
              <a:rPr lang="ko-KR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아날로그 값은 컴퓨터가 연산을 하지 못하므로 디지털 값으로 바꿀 때 사용</a:t>
            </a:r>
            <a:r>
              <a:rPr lang="en-US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)</a:t>
            </a:r>
            <a:endParaRPr lang="en-US" sz="2000" b="0" strike="noStrike" spc="-1">
              <a:latin typeface="Arial"/>
            </a:endParaRPr>
          </a:p>
          <a:p>
            <a:pPr marL="262080" algn="just">
              <a:lnSpc>
                <a:spcPct val="150000"/>
              </a:lnSpc>
            </a:pPr>
            <a:endParaRPr lang="en-US" sz="2000" b="0" strike="noStrike" spc="-1">
              <a:latin typeface="Arial"/>
            </a:endParaRPr>
          </a:p>
          <a:p>
            <a:pPr algn="just">
              <a:lnSpc>
                <a:spcPct val="150000"/>
              </a:lnSpc>
            </a:pPr>
            <a:r>
              <a:rPr lang="en-US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- analogRead() </a:t>
            </a:r>
            <a:r>
              <a:rPr lang="ko-KR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이용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521" name="그림 2"/>
          <p:cNvPicPr/>
          <p:nvPr/>
        </p:nvPicPr>
        <p:blipFill>
          <a:blip r:embed="rId2"/>
          <a:stretch/>
        </p:blipFill>
        <p:spPr>
          <a:xfrm>
            <a:off x="7893720" y="1755000"/>
            <a:ext cx="3400200" cy="4314600"/>
          </a:xfrm>
          <a:prstGeom prst="rect">
            <a:avLst/>
          </a:prstGeom>
          <a:ln>
            <a:noFill/>
          </a:ln>
        </p:spPr>
      </p:pic>
      <p:pic>
        <p:nvPicPr>
          <p:cNvPr id="522" name="그림 3"/>
          <p:cNvPicPr/>
          <p:nvPr/>
        </p:nvPicPr>
        <p:blipFill>
          <a:blip r:embed="rId3"/>
          <a:stretch/>
        </p:blipFill>
        <p:spPr>
          <a:xfrm>
            <a:off x="4160520" y="2955600"/>
            <a:ext cx="2986200" cy="311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5133240" y="1315800"/>
            <a:ext cx="12128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FSM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498600" y="392400"/>
            <a:ext cx="27612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FSM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216" name="CustomShape 3"/>
          <p:cNvSpPr/>
          <p:nvPr/>
        </p:nvSpPr>
        <p:spPr>
          <a:xfrm>
            <a:off x="1144800" y="2948760"/>
            <a:ext cx="24030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output O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17" name="CustomShape 4"/>
          <p:cNvSpPr/>
          <p:nvPr/>
        </p:nvSpPr>
        <p:spPr>
          <a:xfrm>
            <a:off x="8050680" y="2948760"/>
            <a:ext cx="23313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output X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18" name="CustomShape 5"/>
          <p:cNvSpPr/>
          <p:nvPr/>
        </p:nvSpPr>
        <p:spPr>
          <a:xfrm>
            <a:off x="7957080" y="4438080"/>
            <a:ext cx="6627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DFA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9" name="CustomShape 6"/>
          <p:cNvSpPr/>
          <p:nvPr/>
        </p:nvSpPr>
        <p:spPr>
          <a:xfrm>
            <a:off x="9854640" y="4416480"/>
            <a:ext cx="6717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NFA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20" name="CustomShape 7"/>
          <p:cNvSpPr/>
          <p:nvPr/>
        </p:nvSpPr>
        <p:spPr>
          <a:xfrm>
            <a:off x="838080" y="4416480"/>
            <a:ext cx="9201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Mealy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21" name="CustomShape 8"/>
          <p:cNvSpPr/>
          <p:nvPr/>
        </p:nvSpPr>
        <p:spPr>
          <a:xfrm>
            <a:off x="3038760" y="4416480"/>
            <a:ext cx="9752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Moore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22" name="Line 9"/>
          <p:cNvSpPr/>
          <p:nvPr/>
        </p:nvSpPr>
        <p:spPr>
          <a:xfrm flipH="1">
            <a:off x="2346120" y="2023560"/>
            <a:ext cx="3393360" cy="924840"/>
          </a:xfrm>
          <a:prstGeom prst="line">
            <a:avLst/>
          </a:prstGeom>
          <a:ln w="38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Line 10"/>
          <p:cNvSpPr/>
          <p:nvPr/>
        </p:nvSpPr>
        <p:spPr>
          <a:xfrm flipH="1" flipV="1">
            <a:off x="5739480" y="2023560"/>
            <a:ext cx="3476880" cy="924840"/>
          </a:xfrm>
          <a:prstGeom prst="line">
            <a:avLst/>
          </a:prstGeom>
          <a:ln w="38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Line 11"/>
          <p:cNvSpPr/>
          <p:nvPr/>
        </p:nvSpPr>
        <p:spPr>
          <a:xfrm flipH="1">
            <a:off x="8288640" y="3656520"/>
            <a:ext cx="927720" cy="781200"/>
          </a:xfrm>
          <a:prstGeom prst="line">
            <a:avLst/>
          </a:prstGeom>
          <a:ln w="38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Line 12"/>
          <p:cNvSpPr/>
          <p:nvPr/>
        </p:nvSpPr>
        <p:spPr>
          <a:xfrm>
            <a:off x="9216360" y="3656520"/>
            <a:ext cx="974160" cy="759960"/>
          </a:xfrm>
          <a:prstGeom prst="line">
            <a:avLst/>
          </a:prstGeom>
          <a:ln w="38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Line 13"/>
          <p:cNvSpPr/>
          <p:nvPr/>
        </p:nvSpPr>
        <p:spPr>
          <a:xfrm>
            <a:off x="2346120" y="3656520"/>
            <a:ext cx="1180800" cy="759960"/>
          </a:xfrm>
          <a:prstGeom prst="line">
            <a:avLst/>
          </a:prstGeom>
          <a:ln w="38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Line 14"/>
          <p:cNvSpPr/>
          <p:nvPr/>
        </p:nvSpPr>
        <p:spPr>
          <a:xfrm flipH="1">
            <a:off x="1298160" y="3656520"/>
            <a:ext cx="1047960" cy="759960"/>
          </a:xfrm>
          <a:prstGeom prst="line">
            <a:avLst/>
          </a:prstGeom>
          <a:ln w="38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CustomShape 15"/>
          <p:cNvSpPr/>
          <p:nvPr/>
        </p:nvSpPr>
        <p:spPr>
          <a:xfrm>
            <a:off x="9623520" y="4976280"/>
            <a:ext cx="16711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NFA 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DAE76">
                <a:alpha val="90196"/>
              </a:srgbClr>
            </a:gs>
            <a:gs pos="100000">
              <a:srgbClr val="FA9694">
                <a:alpha val="8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Picture 2" descr="에듀이노-코딩교육 전문 쇼핑몰"/>
          <p:cNvPicPr/>
          <p:nvPr/>
        </p:nvPicPr>
        <p:blipFill>
          <a:blip r:embed="rId2"/>
          <a:stretch/>
        </p:blipFill>
        <p:spPr>
          <a:xfrm>
            <a:off x="6832440" y="1487160"/>
            <a:ext cx="4762080" cy="4762080"/>
          </a:xfrm>
          <a:prstGeom prst="rect">
            <a:avLst/>
          </a:prstGeom>
          <a:ln>
            <a:noFill/>
          </a:ln>
        </p:spPr>
      </p:pic>
      <p:sp>
        <p:nvSpPr>
          <p:cNvPr id="524" name="CustomShape 1"/>
          <p:cNvSpPr/>
          <p:nvPr/>
        </p:nvSpPr>
        <p:spPr>
          <a:xfrm>
            <a:off x="979560" y="392400"/>
            <a:ext cx="5664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ADC Register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525" name="CustomShape 2"/>
          <p:cNvSpPr/>
          <p:nvPr/>
        </p:nvSpPr>
        <p:spPr>
          <a:xfrm>
            <a:off x="597240" y="1652760"/>
            <a:ext cx="7174800" cy="319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Register</a:t>
            </a:r>
            <a:r>
              <a:rPr lang="ko-KR" sz="3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란</a:t>
            </a:r>
            <a:r>
              <a:rPr lang="en-US" sz="3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?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- MCU </a:t>
            </a:r>
            <a:r>
              <a:rPr lang="ko-KR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내부에 존재하는 소형 메모리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- MCU </a:t>
            </a:r>
            <a:r>
              <a:rPr lang="ko-KR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상태 제어 </a:t>
            </a:r>
            <a:r>
              <a:rPr lang="en-US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/ </a:t>
            </a:r>
            <a:r>
              <a:rPr lang="ko-KR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데이터 이동의 매개체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- ADMUX, ADCSRA, ADCH/ADCL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그림 4"/>
          <p:cNvPicPr/>
          <p:nvPr/>
        </p:nvPicPr>
        <p:blipFill>
          <a:blip r:embed="rId2"/>
          <a:stretch/>
        </p:blipFill>
        <p:spPr>
          <a:xfrm>
            <a:off x="1860840" y="1434960"/>
            <a:ext cx="8951040" cy="4884120"/>
          </a:xfrm>
          <a:prstGeom prst="rect">
            <a:avLst/>
          </a:prstGeom>
          <a:ln>
            <a:noFill/>
          </a:ln>
        </p:spPr>
      </p:pic>
      <p:sp>
        <p:nvSpPr>
          <p:cNvPr id="527" name="CustomShape 1"/>
          <p:cNvSpPr/>
          <p:nvPr/>
        </p:nvSpPr>
        <p:spPr>
          <a:xfrm>
            <a:off x="367560" y="486720"/>
            <a:ext cx="548748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03. ADC Register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528" name="CustomShape 2"/>
          <p:cNvSpPr/>
          <p:nvPr/>
        </p:nvSpPr>
        <p:spPr>
          <a:xfrm>
            <a:off x="604080" y="1437120"/>
            <a:ext cx="73681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Atmega328 ADC </a:t>
            </a:r>
            <a:r>
              <a:rPr lang="ko-KR" sz="3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회로부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529" name="CustomShape 3"/>
          <p:cNvSpPr/>
          <p:nvPr/>
        </p:nvSpPr>
        <p:spPr>
          <a:xfrm>
            <a:off x="3842280" y="2303640"/>
            <a:ext cx="4861800" cy="386640"/>
          </a:xfrm>
          <a:prstGeom prst="rect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0" name="CustomShape 4"/>
          <p:cNvSpPr/>
          <p:nvPr/>
        </p:nvSpPr>
        <p:spPr>
          <a:xfrm>
            <a:off x="5159880" y="1660320"/>
            <a:ext cx="1872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DE000D"/>
                </a:solidFill>
                <a:latin typeface="맑은 고딕"/>
                <a:ea typeface="맑은 고딕"/>
              </a:rPr>
              <a:t>ADCSRA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531" name="CustomShape 5"/>
          <p:cNvSpPr/>
          <p:nvPr/>
        </p:nvSpPr>
        <p:spPr>
          <a:xfrm>
            <a:off x="2175120" y="2303640"/>
            <a:ext cx="1872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DE000D"/>
                </a:solidFill>
                <a:latin typeface="맑은 고딕"/>
                <a:ea typeface="맑은 고딕"/>
              </a:rPr>
              <a:t>ADMUX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532" name="CustomShape 6"/>
          <p:cNvSpPr/>
          <p:nvPr/>
        </p:nvSpPr>
        <p:spPr>
          <a:xfrm>
            <a:off x="7149600" y="1610280"/>
            <a:ext cx="1872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DE000D"/>
                </a:solidFill>
                <a:latin typeface="맑은 고딕"/>
                <a:ea typeface="맑은 고딕"/>
              </a:rPr>
              <a:t>ADCH/L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CustomShape 1"/>
          <p:cNvSpPr/>
          <p:nvPr/>
        </p:nvSpPr>
        <p:spPr>
          <a:xfrm>
            <a:off x="431640" y="456120"/>
            <a:ext cx="6241680" cy="155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03. ADC Register</a:t>
            </a:r>
            <a:endParaRPr lang="en-US" sz="4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4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 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534" name="CustomShape 2"/>
          <p:cNvSpPr/>
          <p:nvPr/>
        </p:nvSpPr>
        <p:spPr>
          <a:xfrm>
            <a:off x="497160" y="1465560"/>
            <a:ext cx="108601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7173C9"/>
                </a:solidFill>
                <a:latin typeface="Pretendard"/>
                <a:ea typeface="Pretendard"/>
              </a:rPr>
              <a:t>    </a:t>
            </a:r>
            <a:r>
              <a:rPr lang="en-US" sz="36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ADMUX</a:t>
            </a:r>
            <a:endParaRPr lang="en-US" sz="3600" b="0" strike="noStrike" spc="-1">
              <a:latin typeface="Arial"/>
            </a:endParaRPr>
          </a:p>
        </p:txBody>
      </p:sp>
      <p:grpSp>
        <p:nvGrpSpPr>
          <p:cNvPr id="535" name="Group 3"/>
          <p:cNvGrpSpPr/>
          <p:nvPr/>
        </p:nvGrpSpPr>
        <p:grpSpPr>
          <a:xfrm>
            <a:off x="5834520" y="1670400"/>
            <a:ext cx="5860080" cy="4137480"/>
            <a:chOff x="5834520" y="1670400"/>
            <a:chExt cx="5860080" cy="4137480"/>
          </a:xfrm>
        </p:grpSpPr>
        <p:pic>
          <p:nvPicPr>
            <p:cNvPr id="536" name="그림 4"/>
            <p:cNvPicPr/>
            <p:nvPr/>
          </p:nvPicPr>
          <p:blipFill>
            <a:blip r:embed="rId2"/>
            <a:stretch/>
          </p:blipFill>
          <p:spPr>
            <a:xfrm>
              <a:off x="5834520" y="1670400"/>
              <a:ext cx="5860080" cy="4137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537" name="CustomShape 4"/>
            <p:cNvSpPr/>
            <p:nvPr/>
          </p:nvSpPr>
          <p:spPr>
            <a:xfrm>
              <a:off x="6198480" y="3103560"/>
              <a:ext cx="5389200" cy="1081080"/>
            </a:xfrm>
            <a:prstGeom prst="rect">
              <a:avLst/>
            </a:prstGeom>
            <a:noFill/>
            <a:ln w="3816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538" name="CustomShape 5"/>
          <p:cNvSpPr/>
          <p:nvPr/>
        </p:nvSpPr>
        <p:spPr>
          <a:xfrm>
            <a:off x="637560" y="2289240"/>
            <a:ext cx="535536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66760" indent="-266400"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- AD</a:t>
            </a:r>
            <a:r>
              <a:rPr lang="ko-KR" sz="24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변환을 위한 기준 전압 선택과 입력 채널을 선택하기 위해 사용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- 7, 6</a:t>
            </a:r>
            <a:r>
              <a:rPr lang="ko-KR" sz="24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번 비트</a:t>
            </a:r>
            <a:r>
              <a:rPr lang="en-US" sz="24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(</a:t>
            </a:r>
            <a:r>
              <a:rPr lang="en-US" sz="2400" b="1" strike="noStrike" spc="-1">
                <a:solidFill>
                  <a:srgbClr val="4143AB"/>
                </a:solidFill>
                <a:latin typeface="맑은 고딕"/>
                <a:ea typeface="맑은 고딕"/>
              </a:rPr>
              <a:t>REFS[1:0]) 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  → AD</a:t>
            </a:r>
            <a:r>
              <a:rPr lang="ko-KR" sz="24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변환의 기준전압 선택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539" name="CustomShape 6"/>
          <p:cNvSpPr/>
          <p:nvPr/>
        </p:nvSpPr>
        <p:spPr>
          <a:xfrm>
            <a:off x="829080" y="5223600"/>
            <a:ext cx="4657680" cy="1063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-1">
                <a:solidFill>
                  <a:srgbClr val="7173C9"/>
                </a:solidFill>
                <a:latin typeface="Malgun Gothic Semilight"/>
                <a:ea typeface="Malgun Gothic Semilight"/>
              </a:rPr>
              <a:t>*AVCC: ADC </a:t>
            </a:r>
            <a:r>
              <a:rPr lang="ko-KR" sz="1600" b="1" strike="noStrike" spc="-1">
                <a:solidFill>
                  <a:srgbClr val="7173C9"/>
                </a:solidFill>
                <a:latin typeface="Malgun Gothic Semilight"/>
                <a:ea typeface="Malgun Gothic Semilight"/>
              </a:rPr>
              <a:t>칩 동작을 전체적으로 관리하는 전압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1" strike="noStrike" spc="-1">
                <a:solidFill>
                  <a:srgbClr val="7173C9"/>
                </a:solidFill>
                <a:latin typeface="Malgun Gothic Semilight"/>
                <a:ea typeface="Malgun Gothic Semilight"/>
              </a:rPr>
              <a:t>*AREF: AD </a:t>
            </a:r>
            <a:r>
              <a:rPr lang="ko-KR" sz="1600" b="1" strike="noStrike" spc="-1">
                <a:solidFill>
                  <a:srgbClr val="7173C9"/>
                </a:solidFill>
                <a:latin typeface="Malgun Gothic Semilight"/>
                <a:ea typeface="Malgun Gothic Semilight"/>
              </a:rPr>
              <a:t>변환되는 전압의 범위</a:t>
            </a:r>
            <a:endParaRPr lang="en-US" sz="1600" b="0" strike="noStrike" spc="-1">
              <a:latin typeface="Arial"/>
            </a:endParaRPr>
          </a:p>
          <a:p>
            <a:pPr marL="627120">
              <a:lnSpc>
                <a:spcPct val="100000"/>
              </a:lnSpc>
            </a:pPr>
            <a:r>
              <a:rPr lang="en-US" sz="1600" b="1" strike="noStrike" spc="-1">
                <a:solidFill>
                  <a:srgbClr val="7173C9"/>
                </a:solidFill>
                <a:latin typeface="Malgun Gothic Semilight"/>
                <a:ea typeface="Malgun Gothic Semilight"/>
              </a:rPr>
              <a:t>ADC </a:t>
            </a:r>
            <a:r>
              <a:rPr lang="ko-KR" sz="1600" b="1" strike="noStrike" spc="-1">
                <a:solidFill>
                  <a:srgbClr val="7173C9"/>
                </a:solidFill>
                <a:latin typeface="Malgun Gothic Semilight"/>
                <a:ea typeface="Malgun Gothic Semilight"/>
              </a:rPr>
              <a:t>기준 전압을 설정하는데 선택지 중 하나</a:t>
            </a:r>
            <a:endParaRPr lang="en-US" sz="1600" b="0" strike="noStrike" spc="-1">
              <a:latin typeface="Arial"/>
            </a:endParaRPr>
          </a:p>
          <a:p>
            <a:pPr marL="627120">
              <a:lnSpc>
                <a:spcPct val="100000"/>
              </a:lnSpc>
            </a:pPr>
            <a:r>
              <a:rPr lang="ko-KR" sz="1600" b="1" strike="noStrike" spc="-1">
                <a:solidFill>
                  <a:srgbClr val="7173C9"/>
                </a:solidFill>
                <a:latin typeface="Malgun Gothic Semilight"/>
                <a:ea typeface="Malgun Gothic Semilight"/>
              </a:rPr>
              <a:t>보통 </a:t>
            </a:r>
            <a:r>
              <a:rPr lang="en-US" sz="1600" b="1" strike="noStrike" spc="-1">
                <a:solidFill>
                  <a:srgbClr val="7173C9"/>
                </a:solidFill>
                <a:latin typeface="Malgun Gothic Semilight"/>
                <a:ea typeface="Malgun Gothic Semilight"/>
              </a:rPr>
              <a:t>Vcc</a:t>
            </a:r>
            <a:r>
              <a:rPr lang="ko-KR" sz="1600" b="1" strike="noStrike" spc="-1">
                <a:solidFill>
                  <a:srgbClr val="7173C9"/>
                </a:solidFill>
                <a:latin typeface="Malgun Gothic Semilight"/>
                <a:ea typeface="Malgun Gothic Semilight"/>
              </a:rPr>
              <a:t>가 들어감</a:t>
            </a:r>
            <a:r>
              <a:rPr lang="en-US" sz="1600" b="1" strike="noStrike" spc="-1">
                <a:solidFill>
                  <a:srgbClr val="7173C9"/>
                </a:solidFill>
                <a:latin typeface="Malgun Gothic Semilight"/>
                <a:ea typeface="Malgun Gothic Semilight"/>
              </a:rPr>
              <a:t>.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CustomShape 1"/>
          <p:cNvSpPr/>
          <p:nvPr/>
        </p:nvSpPr>
        <p:spPr>
          <a:xfrm>
            <a:off x="367560" y="486720"/>
            <a:ext cx="5487480" cy="13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03. ADC Register</a:t>
            </a:r>
            <a:endParaRPr lang="en-US" sz="4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4800" b="0" strike="noStrike" spc="-1">
              <a:latin typeface="Arial"/>
            </a:endParaRPr>
          </a:p>
        </p:txBody>
      </p:sp>
      <p:sp>
        <p:nvSpPr>
          <p:cNvPr id="541" name="CustomShape 2"/>
          <p:cNvSpPr/>
          <p:nvPr/>
        </p:nvSpPr>
        <p:spPr>
          <a:xfrm>
            <a:off x="705600" y="1579680"/>
            <a:ext cx="7368120" cy="58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42" name="그림 7"/>
          <p:cNvPicPr/>
          <p:nvPr/>
        </p:nvPicPr>
        <p:blipFill>
          <a:blip r:embed="rId2"/>
          <a:stretch/>
        </p:blipFill>
        <p:spPr>
          <a:xfrm>
            <a:off x="6335640" y="1453320"/>
            <a:ext cx="4553280" cy="4553280"/>
          </a:xfrm>
          <a:prstGeom prst="rect">
            <a:avLst/>
          </a:prstGeom>
          <a:ln>
            <a:noFill/>
          </a:ln>
        </p:spPr>
      </p:pic>
      <p:grpSp>
        <p:nvGrpSpPr>
          <p:cNvPr id="543" name="Group 3"/>
          <p:cNvGrpSpPr/>
          <p:nvPr/>
        </p:nvGrpSpPr>
        <p:grpSpPr>
          <a:xfrm>
            <a:off x="1302840" y="2582280"/>
            <a:ext cx="4781160" cy="2752200"/>
            <a:chOff x="1302840" y="2582280"/>
            <a:chExt cx="4781160" cy="2752200"/>
          </a:xfrm>
        </p:grpSpPr>
        <p:pic>
          <p:nvPicPr>
            <p:cNvPr id="544" name="Picture 2"/>
            <p:cNvPicPr/>
            <p:nvPr/>
          </p:nvPicPr>
          <p:blipFill>
            <a:blip r:embed="rId3"/>
            <a:stretch/>
          </p:blipFill>
          <p:spPr>
            <a:xfrm>
              <a:off x="1302840" y="2582280"/>
              <a:ext cx="4781160" cy="2752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45" name="CustomShape 4"/>
            <p:cNvSpPr/>
            <p:nvPr/>
          </p:nvSpPr>
          <p:spPr>
            <a:xfrm rot="10800000">
              <a:off x="2546640" y="4280040"/>
              <a:ext cx="1402920" cy="596520"/>
            </a:xfrm>
            <a:prstGeom prst="bentConnector3">
              <a:avLst>
                <a:gd name="adj1" fmla="val 99321"/>
              </a:avLst>
            </a:prstGeom>
            <a:noFill/>
            <a:ln w="57240"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6" name="CustomShape 5"/>
            <p:cNvSpPr/>
            <p:nvPr/>
          </p:nvSpPr>
          <p:spPr>
            <a:xfrm rot="10800000" flipV="1">
              <a:off x="3949920" y="4063680"/>
              <a:ext cx="971280" cy="806040"/>
            </a:xfrm>
            <a:prstGeom prst="bentConnector3">
              <a:avLst>
                <a:gd name="adj1" fmla="val 96405"/>
              </a:avLst>
            </a:prstGeom>
            <a:noFill/>
            <a:ln w="5724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7" name="CustomShape 6"/>
            <p:cNvSpPr/>
            <p:nvPr/>
          </p:nvSpPr>
          <p:spPr>
            <a:xfrm>
              <a:off x="4920840" y="3974760"/>
              <a:ext cx="581760" cy="183960"/>
            </a:xfrm>
            <a:prstGeom prst="ellipse">
              <a:avLst/>
            </a:prstGeom>
            <a:noFill/>
            <a:ln w="3816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548" name="CustomShape 7"/>
          <p:cNvSpPr/>
          <p:nvPr/>
        </p:nvSpPr>
        <p:spPr>
          <a:xfrm>
            <a:off x="705600" y="1822680"/>
            <a:ext cx="614844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66760" indent="-266400">
              <a:lnSpc>
                <a:spcPct val="100000"/>
              </a:lnSpc>
              <a:tabLst>
                <a:tab pos="0" algn="l"/>
              </a:tabLst>
            </a:pPr>
            <a:r>
              <a:rPr lang="ko-KR" sz="2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배터리</a:t>
            </a:r>
            <a:r>
              <a:rPr lang="en-US" sz="2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(7.2V) → </a:t>
            </a:r>
            <a:r>
              <a:rPr lang="ko-KR" sz="2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애뮬레이터</a:t>
            </a:r>
            <a:r>
              <a:rPr lang="en-US" sz="2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(5V) → AVCC </a:t>
            </a:r>
            <a:r>
              <a:rPr lang="ko-KR" sz="2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연결 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49" name="CustomShape 8"/>
          <p:cNvSpPr/>
          <p:nvPr/>
        </p:nvSpPr>
        <p:spPr>
          <a:xfrm>
            <a:off x="720360" y="5856480"/>
            <a:ext cx="464472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-1">
                <a:solidFill>
                  <a:srgbClr val="7173C9"/>
                </a:solidFill>
                <a:latin typeface="Malgun Gothic Semilight"/>
                <a:ea typeface="Malgun Gothic Semilight"/>
              </a:rPr>
              <a:t>*AVCC: ADC </a:t>
            </a:r>
            <a:r>
              <a:rPr lang="ko-KR" sz="1600" b="1" strike="noStrike" spc="-1">
                <a:solidFill>
                  <a:srgbClr val="7173C9"/>
                </a:solidFill>
                <a:latin typeface="Malgun Gothic Semilight"/>
                <a:ea typeface="Malgun Gothic Semilight"/>
              </a:rPr>
              <a:t>칩 동작을 전체적으로 관리하는 전압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CustomShape 1"/>
          <p:cNvSpPr/>
          <p:nvPr/>
        </p:nvSpPr>
        <p:spPr>
          <a:xfrm>
            <a:off x="431640" y="456120"/>
            <a:ext cx="6241680" cy="155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03. ADC Register</a:t>
            </a:r>
            <a:endParaRPr lang="en-US" sz="4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4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 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551" name="CustomShape 2"/>
          <p:cNvSpPr/>
          <p:nvPr/>
        </p:nvSpPr>
        <p:spPr>
          <a:xfrm>
            <a:off x="497160" y="1465560"/>
            <a:ext cx="108601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7173C9"/>
                </a:solidFill>
                <a:latin typeface="Pretendard"/>
                <a:ea typeface="Pretendard"/>
              </a:rPr>
              <a:t>    </a:t>
            </a:r>
            <a:r>
              <a:rPr lang="en-US" sz="36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ADMUX</a:t>
            </a:r>
            <a:endParaRPr lang="en-US" sz="3600" b="0" strike="noStrike" spc="-1">
              <a:latin typeface="Arial"/>
            </a:endParaRPr>
          </a:p>
        </p:txBody>
      </p:sp>
      <p:grpSp>
        <p:nvGrpSpPr>
          <p:cNvPr id="552" name="Group 3"/>
          <p:cNvGrpSpPr/>
          <p:nvPr/>
        </p:nvGrpSpPr>
        <p:grpSpPr>
          <a:xfrm>
            <a:off x="5834520" y="1670400"/>
            <a:ext cx="5860080" cy="4137480"/>
            <a:chOff x="5834520" y="1670400"/>
            <a:chExt cx="5860080" cy="4137480"/>
          </a:xfrm>
        </p:grpSpPr>
        <p:pic>
          <p:nvPicPr>
            <p:cNvPr id="553" name="그림 4"/>
            <p:cNvPicPr/>
            <p:nvPr/>
          </p:nvPicPr>
          <p:blipFill>
            <a:blip r:embed="rId2"/>
            <a:stretch/>
          </p:blipFill>
          <p:spPr>
            <a:xfrm>
              <a:off x="5834520" y="1670400"/>
              <a:ext cx="5860080" cy="4137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554" name="CustomShape 4"/>
            <p:cNvSpPr/>
            <p:nvPr/>
          </p:nvSpPr>
          <p:spPr>
            <a:xfrm>
              <a:off x="6198480" y="3103560"/>
              <a:ext cx="5389200" cy="1081080"/>
            </a:xfrm>
            <a:prstGeom prst="rect">
              <a:avLst/>
            </a:prstGeom>
            <a:noFill/>
            <a:ln w="3816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555" name="CustomShape 5"/>
          <p:cNvSpPr/>
          <p:nvPr/>
        </p:nvSpPr>
        <p:spPr>
          <a:xfrm>
            <a:off x="637560" y="2289240"/>
            <a:ext cx="5355360" cy="295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66760" indent="-266400"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- AD</a:t>
            </a:r>
            <a:r>
              <a:rPr lang="ko-KR" sz="24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변환을 위한 기준 전압 선택과 입력 채널을 선택하기 위해 사용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- 5</a:t>
            </a:r>
            <a:r>
              <a:rPr lang="ko-KR" sz="24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번 비트</a:t>
            </a:r>
            <a:r>
              <a:rPr lang="en-US" sz="24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(</a:t>
            </a:r>
            <a:r>
              <a:rPr lang="en-US" sz="2400" b="1" strike="noStrike" spc="-1">
                <a:solidFill>
                  <a:srgbClr val="4143AB"/>
                </a:solidFill>
                <a:latin typeface="맑은 고딕"/>
                <a:ea typeface="맑은 고딕"/>
              </a:rPr>
              <a:t>ADLAR</a:t>
            </a:r>
            <a:r>
              <a:rPr lang="en-US" sz="24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) 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  → ADC Left Adjust Result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  → </a:t>
            </a:r>
            <a:r>
              <a:rPr lang="ko-KR" sz="24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디지털 데이터의 정렬 설정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  → 1</a:t>
            </a:r>
            <a:r>
              <a:rPr lang="ko-KR" sz="24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이면 왼쪽</a:t>
            </a:r>
            <a:r>
              <a:rPr lang="en-US" sz="24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, 0</a:t>
            </a:r>
            <a:r>
              <a:rPr lang="ko-KR" sz="24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이면 오른쪽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latin typeface="Arial"/>
            </a:endParaRPr>
          </a:p>
        </p:txBody>
      </p:sp>
      <p:sp>
        <p:nvSpPr>
          <p:cNvPr id="556" name="CustomShape 6"/>
          <p:cNvSpPr/>
          <p:nvPr/>
        </p:nvSpPr>
        <p:spPr>
          <a:xfrm>
            <a:off x="6224040" y="4185000"/>
            <a:ext cx="5355360" cy="741960"/>
          </a:xfrm>
          <a:prstGeom prst="rect">
            <a:avLst/>
          </a:prstGeom>
          <a:noFill/>
          <a:ln w="76320">
            <a:solidFill>
              <a:srgbClr val="7173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CustomShape 1"/>
          <p:cNvSpPr/>
          <p:nvPr/>
        </p:nvSpPr>
        <p:spPr>
          <a:xfrm>
            <a:off x="431640" y="456120"/>
            <a:ext cx="624168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03. ADC Register</a:t>
            </a:r>
            <a:endParaRPr lang="en-US" sz="4800" b="0" strike="noStrike" spc="-1">
              <a:latin typeface="Arial"/>
            </a:endParaRPr>
          </a:p>
        </p:txBody>
      </p:sp>
      <p:pic>
        <p:nvPicPr>
          <p:cNvPr id="558" name="그림 5"/>
          <p:cNvPicPr/>
          <p:nvPr/>
        </p:nvPicPr>
        <p:blipFill>
          <a:blip r:embed="rId2"/>
          <a:stretch/>
        </p:blipFill>
        <p:spPr>
          <a:xfrm>
            <a:off x="5636880" y="3219120"/>
            <a:ext cx="6222240" cy="3288240"/>
          </a:xfrm>
          <a:prstGeom prst="rect">
            <a:avLst/>
          </a:prstGeom>
          <a:ln>
            <a:noFill/>
          </a:ln>
        </p:spPr>
      </p:pic>
      <p:sp>
        <p:nvSpPr>
          <p:cNvPr id="559" name="CustomShape 2"/>
          <p:cNvSpPr/>
          <p:nvPr/>
        </p:nvSpPr>
        <p:spPr>
          <a:xfrm>
            <a:off x="637560" y="2289240"/>
            <a:ext cx="535536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66760" indent="-266400"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- AD</a:t>
            </a:r>
            <a:r>
              <a:rPr lang="ko-KR" sz="24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변환을 위한 기준 전압 선택과 입력 채널을 선택하기 위해 사용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- 3~0</a:t>
            </a:r>
            <a:r>
              <a:rPr lang="ko-KR" sz="24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번 비트</a:t>
            </a:r>
            <a:r>
              <a:rPr lang="en-US" sz="24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(</a:t>
            </a:r>
            <a:r>
              <a:rPr lang="en-US" sz="2400" b="1" strike="noStrike" spc="-1">
                <a:solidFill>
                  <a:srgbClr val="4143AB"/>
                </a:solidFill>
                <a:latin typeface="맑은 고딕"/>
                <a:ea typeface="맑은 고딕"/>
              </a:rPr>
              <a:t>MUX[3:0]</a:t>
            </a:r>
            <a:r>
              <a:rPr lang="en-US" sz="24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) </a:t>
            </a:r>
            <a:endParaRPr lang="en-US" sz="2400" b="0" strike="noStrike" spc="-1">
              <a:latin typeface="Arial"/>
            </a:endParaRPr>
          </a:p>
          <a:p>
            <a:pPr marL="622440" indent="-622080"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  → </a:t>
            </a:r>
            <a:r>
              <a:rPr lang="ko-KR" sz="24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입력 채널 선택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560" name="CustomShape 3"/>
          <p:cNvSpPr/>
          <p:nvPr/>
        </p:nvSpPr>
        <p:spPr>
          <a:xfrm>
            <a:off x="497160" y="1465560"/>
            <a:ext cx="108601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7173C9"/>
                </a:solidFill>
                <a:latin typeface="Pretendard"/>
                <a:ea typeface="Pretendard"/>
              </a:rPr>
              <a:t>    </a:t>
            </a:r>
            <a:r>
              <a:rPr lang="en-US" sz="36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ADMUX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561" name="그림 9"/>
          <p:cNvPicPr/>
          <p:nvPr/>
        </p:nvPicPr>
        <p:blipFill>
          <a:blip r:embed="rId3"/>
          <a:stretch/>
        </p:blipFill>
        <p:spPr>
          <a:xfrm>
            <a:off x="5497560" y="2579760"/>
            <a:ext cx="5860080" cy="519120"/>
          </a:xfrm>
          <a:prstGeom prst="rect">
            <a:avLst/>
          </a:prstGeom>
          <a:ln>
            <a:noFill/>
          </a:ln>
        </p:spPr>
      </p:pic>
      <p:pic>
        <p:nvPicPr>
          <p:cNvPr id="562" name="그림 3"/>
          <p:cNvPicPr/>
          <p:nvPr/>
        </p:nvPicPr>
        <p:blipFill>
          <a:blip r:embed="rId4"/>
          <a:stretch/>
        </p:blipFill>
        <p:spPr>
          <a:xfrm>
            <a:off x="5636880" y="1431000"/>
            <a:ext cx="6063120" cy="1029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CustomShape 1"/>
          <p:cNvSpPr/>
          <p:nvPr/>
        </p:nvSpPr>
        <p:spPr>
          <a:xfrm>
            <a:off x="367560" y="486720"/>
            <a:ext cx="5487480" cy="13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03. ADC Register</a:t>
            </a:r>
            <a:endParaRPr lang="en-US" sz="4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4800" b="0" strike="noStrike" spc="-1">
              <a:latin typeface="Arial"/>
            </a:endParaRPr>
          </a:p>
        </p:txBody>
      </p:sp>
      <p:sp>
        <p:nvSpPr>
          <p:cNvPr id="564" name="CustomShape 2"/>
          <p:cNvSpPr/>
          <p:nvPr/>
        </p:nvSpPr>
        <p:spPr>
          <a:xfrm>
            <a:off x="705600" y="1579680"/>
            <a:ext cx="7368120" cy="58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65" name="그림 4"/>
          <p:cNvPicPr/>
          <p:nvPr/>
        </p:nvPicPr>
        <p:blipFill>
          <a:blip r:embed="rId2"/>
          <a:stretch/>
        </p:blipFill>
        <p:spPr>
          <a:xfrm>
            <a:off x="1700640" y="1453320"/>
            <a:ext cx="8951040" cy="4884120"/>
          </a:xfrm>
          <a:prstGeom prst="rect">
            <a:avLst/>
          </a:prstGeom>
          <a:ln>
            <a:noFill/>
          </a:ln>
        </p:spPr>
      </p:pic>
      <p:sp>
        <p:nvSpPr>
          <p:cNvPr id="566" name="CustomShape 3"/>
          <p:cNvSpPr/>
          <p:nvPr/>
        </p:nvSpPr>
        <p:spPr>
          <a:xfrm>
            <a:off x="3770640" y="2155680"/>
            <a:ext cx="1619280" cy="679680"/>
          </a:xfrm>
          <a:prstGeom prst="ellipse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7" name="CustomShape 4"/>
          <p:cNvSpPr/>
          <p:nvPr/>
        </p:nvSpPr>
        <p:spPr>
          <a:xfrm rot="5400000">
            <a:off x="3583440" y="3147480"/>
            <a:ext cx="1628640" cy="1009800"/>
          </a:xfrm>
          <a:prstGeom prst="bentConnector3">
            <a:avLst>
              <a:gd name="adj1" fmla="val 94367"/>
            </a:avLst>
          </a:prstGeom>
          <a:noFill/>
          <a:ln w="3816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8" name="CustomShape 5"/>
          <p:cNvSpPr/>
          <p:nvPr/>
        </p:nvSpPr>
        <p:spPr>
          <a:xfrm>
            <a:off x="2020320" y="4389480"/>
            <a:ext cx="2132280" cy="2179800"/>
          </a:xfrm>
          <a:prstGeom prst="ellipse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CustomShape 1"/>
          <p:cNvSpPr/>
          <p:nvPr/>
        </p:nvSpPr>
        <p:spPr>
          <a:xfrm>
            <a:off x="431640" y="456120"/>
            <a:ext cx="5663880" cy="13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ADC Register</a:t>
            </a:r>
            <a:endParaRPr lang="en-US" sz="4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4800" b="0" strike="noStrike" spc="-1">
              <a:latin typeface="Arial"/>
            </a:endParaRPr>
          </a:p>
        </p:txBody>
      </p:sp>
      <p:pic>
        <p:nvPicPr>
          <p:cNvPr id="570" name="그림 4"/>
          <p:cNvPicPr/>
          <p:nvPr/>
        </p:nvPicPr>
        <p:blipFill>
          <a:blip r:embed="rId2"/>
          <a:stretch/>
        </p:blipFill>
        <p:spPr>
          <a:xfrm>
            <a:off x="5324760" y="1595160"/>
            <a:ext cx="6080760" cy="4572000"/>
          </a:xfrm>
          <a:prstGeom prst="rect">
            <a:avLst/>
          </a:prstGeom>
          <a:ln>
            <a:noFill/>
          </a:ln>
        </p:spPr>
      </p:pic>
      <p:sp>
        <p:nvSpPr>
          <p:cNvPr id="571" name="CustomShape 2"/>
          <p:cNvSpPr/>
          <p:nvPr/>
        </p:nvSpPr>
        <p:spPr>
          <a:xfrm>
            <a:off x="5662080" y="2417760"/>
            <a:ext cx="5556240" cy="483120"/>
          </a:xfrm>
          <a:prstGeom prst="rect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2" name="CustomShape 3"/>
          <p:cNvSpPr/>
          <p:nvPr/>
        </p:nvSpPr>
        <p:spPr>
          <a:xfrm>
            <a:off x="5662080" y="2980080"/>
            <a:ext cx="5556240" cy="953640"/>
          </a:xfrm>
          <a:prstGeom prst="rect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3" name="CustomShape 4"/>
          <p:cNvSpPr/>
          <p:nvPr/>
        </p:nvSpPr>
        <p:spPr>
          <a:xfrm>
            <a:off x="545400" y="1406160"/>
            <a:ext cx="10860120" cy="98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7173C9"/>
                </a:solidFill>
                <a:latin typeface="Pretendard"/>
                <a:ea typeface="Pretendard"/>
              </a:rPr>
              <a:t> </a:t>
            </a:r>
            <a:r>
              <a:rPr lang="en-US" sz="36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ADCSRA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3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(ADC control and Status Register A)</a:t>
            </a:r>
            <a:endParaRPr lang="en-US" sz="2300" b="0" strike="noStrike" spc="-1">
              <a:latin typeface="Arial"/>
            </a:endParaRPr>
          </a:p>
        </p:txBody>
      </p:sp>
      <p:sp>
        <p:nvSpPr>
          <p:cNvPr id="574" name="CustomShape 5"/>
          <p:cNvSpPr/>
          <p:nvPr/>
        </p:nvSpPr>
        <p:spPr>
          <a:xfrm>
            <a:off x="545400" y="2659680"/>
            <a:ext cx="535536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5F6368"/>
              </a:buClr>
              <a:buFont typeface="StarSymbol"/>
              <a:buChar char="-"/>
            </a:pPr>
            <a:r>
              <a:rPr lang="en-US" sz="24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AD</a:t>
            </a:r>
            <a:r>
              <a:rPr lang="ko-KR" sz="24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변환 상태 나타내기 </a:t>
            </a:r>
            <a:r>
              <a:rPr lang="en-US" sz="24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+ AD</a:t>
            </a:r>
            <a:r>
              <a:rPr lang="ko-KR" sz="24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변환 과정 제어하는 </a:t>
            </a:r>
            <a:r>
              <a:rPr lang="en-US" sz="24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R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5F6368"/>
              </a:buClr>
              <a:buFont typeface="StarSymbol"/>
              <a:buChar char="-"/>
            </a:pPr>
            <a:r>
              <a:rPr lang="en-US" sz="24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ADEN, ADSC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CustomShape 1"/>
          <p:cNvSpPr/>
          <p:nvPr/>
        </p:nvSpPr>
        <p:spPr>
          <a:xfrm>
            <a:off x="431640" y="456120"/>
            <a:ext cx="5663880" cy="13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03. ADC Register</a:t>
            </a:r>
            <a:endParaRPr lang="en-US" sz="4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4800" b="0" strike="noStrike" spc="-1">
              <a:latin typeface="Arial"/>
            </a:endParaRPr>
          </a:p>
        </p:txBody>
      </p:sp>
      <p:pic>
        <p:nvPicPr>
          <p:cNvPr id="576" name="그림 4"/>
          <p:cNvPicPr/>
          <p:nvPr/>
        </p:nvPicPr>
        <p:blipFill>
          <a:blip r:embed="rId2"/>
          <a:stretch/>
        </p:blipFill>
        <p:spPr>
          <a:xfrm>
            <a:off x="5324760" y="1595160"/>
            <a:ext cx="6080760" cy="4572000"/>
          </a:xfrm>
          <a:prstGeom prst="rect">
            <a:avLst/>
          </a:prstGeom>
          <a:ln>
            <a:noFill/>
          </a:ln>
        </p:spPr>
      </p:pic>
      <p:sp>
        <p:nvSpPr>
          <p:cNvPr id="577" name="CustomShape 2"/>
          <p:cNvSpPr/>
          <p:nvPr/>
        </p:nvSpPr>
        <p:spPr>
          <a:xfrm>
            <a:off x="5662080" y="2417760"/>
            <a:ext cx="5556240" cy="483120"/>
          </a:xfrm>
          <a:prstGeom prst="rect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8" name="CustomShape 3"/>
          <p:cNvSpPr/>
          <p:nvPr/>
        </p:nvSpPr>
        <p:spPr>
          <a:xfrm>
            <a:off x="5662080" y="2980080"/>
            <a:ext cx="5556240" cy="953640"/>
          </a:xfrm>
          <a:prstGeom prst="rect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9" name="CustomShape 4"/>
          <p:cNvSpPr/>
          <p:nvPr/>
        </p:nvSpPr>
        <p:spPr>
          <a:xfrm>
            <a:off x="545400" y="1406160"/>
            <a:ext cx="10860120" cy="98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7173C9"/>
                </a:solidFill>
                <a:latin typeface="Pretendard"/>
                <a:ea typeface="Pretendard"/>
              </a:rPr>
              <a:t> </a:t>
            </a:r>
            <a:r>
              <a:rPr lang="en-US" sz="36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ADCSRA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3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(ADC control and Status Register A)</a:t>
            </a:r>
            <a:endParaRPr lang="en-US" sz="2300" b="0" strike="noStrike" spc="-1">
              <a:latin typeface="Arial"/>
            </a:endParaRPr>
          </a:p>
        </p:txBody>
      </p:sp>
      <p:sp>
        <p:nvSpPr>
          <p:cNvPr id="580" name="CustomShape 5"/>
          <p:cNvSpPr/>
          <p:nvPr/>
        </p:nvSpPr>
        <p:spPr>
          <a:xfrm>
            <a:off x="635400" y="2725560"/>
            <a:ext cx="4764960" cy="289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4143AB"/>
                </a:solidFill>
                <a:latin typeface="맑은 고딕"/>
                <a:ea typeface="맑은 고딕"/>
              </a:rPr>
              <a:t>ADEN</a:t>
            </a:r>
            <a:r>
              <a:rPr lang="en-US" sz="1800" b="1" strike="noStrike" spc="-1">
                <a:solidFill>
                  <a:srgbClr val="4143AB"/>
                </a:solidFill>
                <a:latin typeface="맑은 고딕"/>
                <a:ea typeface="맑은 고딕"/>
              </a:rPr>
              <a:t>(ADC Enable, 7</a:t>
            </a:r>
            <a:r>
              <a:rPr lang="ko-KR" sz="1800" b="1" strike="noStrike" spc="-1">
                <a:solidFill>
                  <a:srgbClr val="4143AB"/>
                </a:solidFill>
                <a:latin typeface="맑은 고딕"/>
                <a:ea typeface="맑은 고딕"/>
              </a:rPr>
              <a:t>번</a:t>
            </a:r>
            <a:r>
              <a:rPr lang="en-US" sz="1800" b="1" strike="noStrike" spc="-1">
                <a:solidFill>
                  <a:srgbClr val="4143AB"/>
                </a:solidFill>
                <a:latin typeface="맑은 고딕"/>
                <a:ea typeface="맑은 고딕"/>
              </a:rPr>
              <a:t>):</a:t>
            </a:r>
            <a:r>
              <a:t/>
            </a:r>
            <a:br/>
            <a:r>
              <a:rPr lang="en-US" sz="18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ADC </a:t>
            </a:r>
            <a:r>
              <a:rPr lang="ko-KR" sz="18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기능 자체를 </a:t>
            </a:r>
            <a:r>
              <a:rPr lang="en-US" sz="18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Enable</a:t>
            </a:r>
            <a:r>
              <a:rPr lang="ko-KR" sz="18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하는 비트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4143AB"/>
                </a:solidFill>
                <a:latin typeface="맑은 고딕"/>
                <a:ea typeface="맑은 고딕"/>
              </a:rPr>
              <a:t>ADSC</a:t>
            </a:r>
            <a:r>
              <a:rPr lang="en-US" sz="1800" b="1" strike="noStrike" spc="-1">
                <a:solidFill>
                  <a:srgbClr val="4143AB"/>
                </a:solidFill>
                <a:latin typeface="맑은 고딕"/>
                <a:ea typeface="맑은 고딕"/>
              </a:rPr>
              <a:t>(ADC Start Conversion, 6</a:t>
            </a:r>
            <a:r>
              <a:rPr lang="ko-KR" sz="1800" b="1" strike="noStrike" spc="-1">
                <a:solidFill>
                  <a:srgbClr val="4143AB"/>
                </a:solidFill>
                <a:latin typeface="맑은 고딕"/>
                <a:ea typeface="맑은 고딕"/>
              </a:rPr>
              <a:t>번</a:t>
            </a:r>
            <a:r>
              <a:rPr lang="en-US" sz="1800" b="1" strike="noStrike" spc="-1">
                <a:solidFill>
                  <a:srgbClr val="4143AB"/>
                </a:solidFill>
                <a:latin typeface="맑은 고딕"/>
                <a:ea typeface="맑은 고딕"/>
              </a:rPr>
              <a:t>):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ko-KR" sz="18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아날로그 신호를 디지털 신호로 변환 시작하도록 하는 비트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ko-KR" sz="18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당연히 </a:t>
            </a:r>
            <a:r>
              <a:rPr lang="en-US" sz="18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ADEN</a:t>
            </a:r>
            <a:r>
              <a:rPr lang="ko-KR" sz="18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이 먼저 설정되어야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ADSC</a:t>
            </a:r>
            <a:r>
              <a:rPr lang="ko-KR" sz="18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도 가능하다</a:t>
            </a:r>
            <a:r>
              <a:rPr lang="en-US" sz="18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!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CustomShape 1"/>
          <p:cNvSpPr/>
          <p:nvPr/>
        </p:nvSpPr>
        <p:spPr>
          <a:xfrm>
            <a:off x="431640" y="456120"/>
            <a:ext cx="5968800" cy="13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03. </a:t>
            </a:r>
            <a:r>
              <a:rPr lang="en-US" sz="4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ADC Register</a:t>
            </a:r>
            <a:endParaRPr lang="en-US" sz="4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4400" b="0" strike="noStrike" spc="-1">
              <a:latin typeface="Arial"/>
            </a:endParaRPr>
          </a:p>
        </p:txBody>
      </p:sp>
      <p:pic>
        <p:nvPicPr>
          <p:cNvPr id="582" name="그림 7"/>
          <p:cNvPicPr/>
          <p:nvPr/>
        </p:nvPicPr>
        <p:blipFill>
          <a:blip r:embed="rId2"/>
          <a:stretch/>
        </p:blipFill>
        <p:spPr>
          <a:xfrm>
            <a:off x="5126040" y="1429920"/>
            <a:ext cx="6222240" cy="3288240"/>
          </a:xfrm>
          <a:prstGeom prst="rect">
            <a:avLst/>
          </a:prstGeom>
          <a:ln>
            <a:noFill/>
          </a:ln>
        </p:spPr>
      </p:pic>
      <p:pic>
        <p:nvPicPr>
          <p:cNvPr id="583" name="그림 9"/>
          <p:cNvPicPr/>
          <p:nvPr/>
        </p:nvPicPr>
        <p:blipFill>
          <a:blip r:embed="rId3"/>
          <a:stretch/>
        </p:blipFill>
        <p:spPr>
          <a:xfrm>
            <a:off x="5207400" y="1429920"/>
            <a:ext cx="5872680" cy="4415400"/>
          </a:xfrm>
          <a:prstGeom prst="rect">
            <a:avLst/>
          </a:prstGeom>
          <a:ln>
            <a:noFill/>
          </a:ln>
        </p:spPr>
      </p:pic>
      <p:pic>
        <p:nvPicPr>
          <p:cNvPr id="584" name="그림 2"/>
          <p:cNvPicPr/>
          <p:nvPr/>
        </p:nvPicPr>
        <p:blipFill>
          <a:blip r:embed="rId4"/>
          <a:stretch/>
        </p:blipFill>
        <p:spPr>
          <a:xfrm>
            <a:off x="4993200" y="1375200"/>
            <a:ext cx="5974200" cy="4524480"/>
          </a:xfrm>
          <a:prstGeom prst="rect">
            <a:avLst/>
          </a:prstGeom>
          <a:ln>
            <a:noFill/>
          </a:ln>
        </p:spPr>
      </p:pic>
      <p:sp>
        <p:nvSpPr>
          <p:cNvPr id="585" name="CustomShape 2"/>
          <p:cNvSpPr/>
          <p:nvPr/>
        </p:nvSpPr>
        <p:spPr>
          <a:xfrm>
            <a:off x="545400" y="1406160"/>
            <a:ext cx="9626760" cy="98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7173C9"/>
                </a:solidFill>
                <a:latin typeface="Pretendard"/>
                <a:ea typeface="Pretendard"/>
              </a:rPr>
              <a:t> </a:t>
            </a:r>
            <a:r>
              <a:rPr lang="en-US" sz="36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ADCH/ADCL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3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(ADC Data Register)</a:t>
            </a:r>
            <a:endParaRPr lang="en-US" sz="2300" b="0" strike="noStrike" spc="-1">
              <a:latin typeface="Arial"/>
            </a:endParaRPr>
          </a:p>
        </p:txBody>
      </p:sp>
      <p:sp>
        <p:nvSpPr>
          <p:cNvPr id="586" name="CustomShape 3"/>
          <p:cNvSpPr/>
          <p:nvPr/>
        </p:nvSpPr>
        <p:spPr>
          <a:xfrm>
            <a:off x="583920" y="2657520"/>
            <a:ext cx="5355360" cy="106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5F6368"/>
              </a:buClr>
              <a:buFont typeface="StarSymbol"/>
              <a:buChar char="-"/>
            </a:pPr>
            <a:r>
              <a:rPr lang="en-US" sz="22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AD</a:t>
            </a:r>
            <a:r>
              <a:rPr lang="ko-KR" sz="22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변환한 디지털 데이터 저장하는 </a:t>
            </a:r>
            <a:r>
              <a:rPr lang="en-US" sz="22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R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5F6368"/>
              </a:buClr>
              <a:buFont typeface="StarSymbol"/>
              <a:buChar char="-"/>
            </a:pPr>
            <a:r>
              <a:rPr lang="ko-KR" sz="20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왜 굳이 레지스터 두개 사용</a:t>
            </a:r>
            <a:r>
              <a:rPr lang="en-US" sz="2000" b="1" strike="noStrike" spc="-1">
                <a:solidFill>
                  <a:srgbClr val="5F6368"/>
                </a:solidFill>
                <a:latin typeface="맑은 고딕"/>
                <a:ea typeface="맑은 고딕"/>
              </a:rPr>
              <a:t>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587" name="CustomShape 4"/>
          <p:cNvSpPr/>
          <p:nvPr/>
        </p:nvSpPr>
        <p:spPr>
          <a:xfrm>
            <a:off x="5867280" y="1747440"/>
            <a:ext cx="666000" cy="250560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8" name="CustomShape 5"/>
          <p:cNvSpPr/>
          <p:nvPr/>
        </p:nvSpPr>
        <p:spPr>
          <a:xfrm>
            <a:off x="5867280" y="3231360"/>
            <a:ext cx="666000" cy="250560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9" name="CustomShape 6"/>
          <p:cNvSpPr/>
          <p:nvPr/>
        </p:nvSpPr>
        <p:spPr>
          <a:xfrm>
            <a:off x="6666840" y="1703520"/>
            <a:ext cx="219600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-1">
                <a:solidFill>
                  <a:srgbClr val="C00000"/>
                </a:solidFill>
                <a:latin typeface="맑은 고딕"/>
                <a:ea typeface="맑은 고딕"/>
              </a:rPr>
              <a:t>ADMUX</a:t>
            </a:r>
            <a:r>
              <a:rPr lang="ko-KR" sz="1600" b="1" strike="noStrike" spc="-1">
                <a:solidFill>
                  <a:srgbClr val="C00000"/>
                </a:solidFill>
                <a:latin typeface="맑은 고딕"/>
                <a:ea typeface="맑은 고딕"/>
              </a:rPr>
              <a:t>의 </a:t>
            </a:r>
            <a:r>
              <a:rPr lang="en-US" sz="1600" b="1" strike="noStrike" spc="-1">
                <a:solidFill>
                  <a:srgbClr val="C00000"/>
                </a:solidFill>
                <a:latin typeface="맑은 고딕"/>
                <a:ea typeface="맑은 고딕"/>
              </a:rPr>
              <a:t>5</a:t>
            </a:r>
            <a:r>
              <a:rPr lang="ko-KR" sz="1600" b="1" strike="noStrike" spc="-1">
                <a:solidFill>
                  <a:srgbClr val="C00000"/>
                </a:solidFill>
                <a:latin typeface="맑은 고딕"/>
                <a:ea typeface="맑은 고딕"/>
              </a:rPr>
              <a:t>번 비트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90" name="CustomShape 7"/>
          <p:cNvSpPr/>
          <p:nvPr/>
        </p:nvSpPr>
        <p:spPr>
          <a:xfrm>
            <a:off x="545400" y="4174200"/>
            <a:ext cx="5355360" cy="109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8398D1"/>
              </a:buClr>
              <a:buFont typeface="StarSymbol"/>
              <a:buChar char="-"/>
            </a:pPr>
            <a:r>
              <a:rPr lang="en-US" sz="2200" b="1" strike="noStrike" spc="-1">
                <a:solidFill>
                  <a:srgbClr val="8398D1"/>
                </a:solidFill>
                <a:latin typeface="맑은 고딕"/>
                <a:ea typeface="맑은 고딕"/>
              </a:rPr>
              <a:t>ATmega328</a:t>
            </a:r>
            <a:r>
              <a:rPr lang="ko-KR" sz="2200" b="1" strike="noStrike" spc="-1">
                <a:solidFill>
                  <a:srgbClr val="8398D1"/>
                </a:solidFill>
                <a:latin typeface="맑은 고딕"/>
                <a:ea typeface="맑은 고딕"/>
              </a:rPr>
              <a:t>은 </a:t>
            </a:r>
            <a:r>
              <a:rPr lang="en-US" sz="2200" b="1" strike="noStrike" spc="-1">
                <a:solidFill>
                  <a:srgbClr val="8398D1"/>
                </a:solidFill>
                <a:latin typeface="맑은 고딕"/>
                <a:ea typeface="맑은 고딕"/>
              </a:rPr>
              <a:t>10</a:t>
            </a:r>
            <a:r>
              <a:rPr lang="ko-KR" sz="2200" b="1" strike="noStrike" spc="-1">
                <a:solidFill>
                  <a:srgbClr val="8398D1"/>
                </a:solidFill>
                <a:latin typeface="맑은 고딕"/>
                <a:ea typeface="맑은 고딕"/>
              </a:rPr>
              <a:t>비트 해상도 제공</a:t>
            </a:r>
            <a:r>
              <a:rPr lang="en-US" sz="2200" b="1" strike="noStrike" spc="-1">
                <a:solidFill>
                  <a:srgbClr val="8398D1"/>
                </a:solidFill>
                <a:latin typeface="맑은 고딕"/>
                <a:ea typeface="맑은 고딕"/>
              </a:rPr>
              <a:t>But </a:t>
            </a:r>
            <a:r>
              <a:rPr lang="ko-KR" sz="2200" b="1" strike="noStrike" spc="-1">
                <a:solidFill>
                  <a:srgbClr val="8398D1"/>
                </a:solidFill>
                <a:latin typeface="맑은 고딕"/>
                <a:ea typeface="맑은 고딕"/>
              </a:rPr>
              <a:t>레지스터는 </a:t>
            </a:r>
            <a:r>
              <a:rPr lang="en-US" sz="2200" b="1" strike="noStrike" spc="-1">
                <a:solidFill>
                  <a:srgbClr val="8398D1"/>
                </a:solidFill>
                <a:latin typeface="맑은 고딕"/>
                <a:ea typeface="맑은 고딕"/>
              </a:rPr>
              <a:t>8bit</a:t>
            </a:r>
            <a:r>
              <a:rPr lang="ko-KR" sz="2200" b="1" strike="noStrike" spc="-1">
                <a:solidFill>
                  <a:srgbClr val="8398D1"/>
                </a:solidFill>
                <a:latin typeface="맑은 고딕"/>
                <a:ea typeface="맑은 고딕"/>
              </a:rPr>
              <a:t>짜리임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8398D1"/>
                </a:solidFill>
                <a:latin typeface="맑은 고딕"/>
                <a:ea typeface="맑은 고딕"/>
              </a:rPr>
              <a:t>    → High, Low </a:t>
            </a:r>
            <a:r>
              <a:rPr lang="ko-KR" sz="2200" b="1" strike="noStrike" spc="-1">
                <a:solidFill>
                  <a:srgbClr val="8398D1"/>
                </a:solidFill>
                <a:latin typeface="맑은 고딕"/>
                <a:ea typeface="맑은 고딕"/>
              </a:rPr>
              <a:t>두개의 레지스터 사용</a:t>
            </a: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7" dur="2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5133240" y="1315800"/>
            <a:ext cx="12128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FSM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498600" y="392400"/>
            <a:ext cx="27612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01. FSM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231" name="CustomShape 3"/>
          <p:cNvSpPr/>
          <p:nvPr/>
        </p:nvSpPr>
        <p:spPr>
          <a:xfrm>
            <a:off x="1144800" y="2948760"/>
            <a:ext cx="24030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output O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32" name="CustomShape 4"/>
          <p:cNvSpPr/>
          <p:nvPr/>
        </p:nvSpPr>
        <p:spPr>
          <a:xfrm>
            <a:off x="8050680" y="2948760"/>
            <a:ext cx="23313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output X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33" name="CustomShape 5"/>
          <p:cNvSpPr/>
          <p:nvPr/>
        </p:nvSpPr>
        <p:spPr>
          <a:xfrm>
            <a:off x="7957080" y="4438080"/>
            <a:ext cx="6627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DFA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34" name="CustomShape 6"/>
          <p:cNvSpPr/>
          <p:nvPr/>
        </p:nvSpPr>
        <p:spPr>
          <a:xfrm>
            <a:off x="9854640" y="4416480"/>
            <a:ext cx="6717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NFA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35" name="CustomShape 7"/>
          <p:cNvSpPr/>
          <p:nvPr/>
        </p:nvSpPr>
        <p:spPr>
          <a:xfrm>
            <a:off x="838080" y="4416480"/>
            <a:ext cx="9201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Mealy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36" name="CustomShape 8"/>
          <p:cNvSpPr/>
          <p:nvPr/>
        </p:nvSpPr>
        <p:spPr>
          <a:xfrm>
            <a:off x="3038760" y="4416480"/>
            <a:ext cx="9752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Moore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37" name="Line 9"/>
          <p:cNvSpPr/>
          <p:nvPr/>
        </p:nvSpPr>
        <p:spPr>
          <a:xfrm flipH="1">
            <a:off x="2346120" y="2023560"/>
            <a:ext cx="3393360" cy="924840"/>
          </a:xfrm>
          <a:prstGeom prst="line">
            <a:avLst/>
          </a:prstGeom>
          <a:ln w="38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Line 10"/>
          <p:cNvSpPr/>
          <p:nvPr/>
        </p:nvSpPr>
        <p:spPr>
          <a:xfrm flipH="1" flipV="1">
            <a:off x="5739480" y="2023560"/>
            <a:ext cx="3476880" cy="924840"/>
          </a:xfrm>
          <a:prstGeom prst="line">
            <a:avLst/>
          </a:prstGeom>
          <a:ln w="38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Line 11"/>
          <p:cNvSpPr/>
          <p:nvPr/>
        </p:nvSpPr>
        <p:spPr>
          <a:xfrm flipH="1">
            <a:off x="8288640" y="3656520"/>
            <a:ext cx="927720" cy="781200"/>
          </a:xfrm>
          <a:prstGeom prst="line">
            <a:avLst/>
          </a:prstGeom>
          <a:ln w="38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Line 12"/>
          <p:cNvSpPr/>
          <p:nvPr/>
        </p:nvSpPr>
        <p:spPr>
          <a:xfrm>
            <a:off x="9216360" y="3656520"/>
            <a:ext cx="974160" cy="759960"/>
          </a:xfrm>
          <a:prstGeom prst="line">
            <a:avLst/>
          </a:prstGeom>
          <a:ln w="38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Line 13"/>
          <p:cNvSpPr/>
          <p:nvPr/>
        </p:nvSpPr>
        <p:spPr>
          <a:xfrm>
            <a:off x="2346120" y="3656520"/>
            <a:ext cx="1180800" cy="759960"/>
          </a:xfrm>
          <a:prstGeom prst="line">
            <a:avLst/>
          </a:prstGeom>
          <a:ln w="38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Line 14"/>
          <p:cNvSpPr/>
          <p:nvPr/>
        </p:nvSpPr>
        <p:spPr>
          <a:xfrm flipH="1">
            <a:off x="1298160" y="3656520"/>
            <a:ext cx="1047960" cy="759960"/>
          </a:xfrm>
          <a:prstGeom prst="line">
            <a:avLst/>
          </a:prstGeom>
          <a:ln w="38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" name="CustomShape 15"/>
          <p:cNvSpPr/>
          <p:nvPr/>
        </p:nvSpPr>
        <p:spPr>
          <a:xfrm>
            <a:off x="9623520" y="4976280"/>
            <a:ext cx="16711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NFA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44" name="CustomShape 16"/>
          <p:cNvSpPr/>
          <p:nvPr/>
        </p:nvSpPr>
        <p:spPr>
          <a:xfrm>
            <a:off x="3031920" y="4416480"/>
            <a:ext cx="989280" cy="421200"/>
          </a:xfrm>
          <a:prstGeom prst="rect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CustomShape 1"/>
          <p:cNvSpPr/>
          <p:nvPr/>
        </p:nvSpPr>
        <p:spPr>
          <a:xfrm>
            <a:off x="431640" y="456120"/>
            <a:ext cx="596880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03. </a:t>
            </a:r>
            <a:r>
              <a:rPr lang="en-US" sz="4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ADC Register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592" name="그림 5"/>
          <p:cNvPicPr/>
          <p:nvPr/>
        </p:nvPicPr>
        <p:blipFill>
          <a:blip r:embed="rId2"/>
          <a:srcRect t="2836"/>
          <a:stretch/>
        </p:blipFill>
        <p:spPr>
          <a:xfrm>
            <a:off x="474840" y="1459080"/>
            <a:ext cx="6256080" cy="5043240"/>
          </a:xfrm>
          <a:prstGeom prst="rect">
            <a:avLst/>
          </a:prstGeom>
          <a:ln>
            <a:noFill/>
          </a:ln>
        </p:spPr>
      </p:pic>
      <p:sp>
        <p:nvSpPr>
          <p:cNvPr id="593" name="CustomShape 2"/>
          <p:cNvSpPr/>
          <p:nvPr/>
        </p:nvSpPr>
        <p:spPr>
          <a:xfrm>
            <a:off x="4183920" y="1459080"/>
            <a:ext cx="625608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*BV</a:t>
            </a:r>
            <a:r>
              <a:rPr lang="ko-KR" sz="16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함수</a:t>
            </a:r>
            <a:r>
              <a:rPr lang="en-US" sz="16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: </a:t>
            </a:r>
            <a:r>
              <a:rPr lang="ko-KR" sz="14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지정한 비트만을 </a:t>
            </a:r>
            <a:r>
              <a:rPr lang="en-US" sz="14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1</a:t>
            </a:r>
            <a:r>
              <a:rPr lang="ko-KR" sz="14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로 하고 나머지를 </a:t>
            </a:r>
            <a:r>
              <a:rPr lang="en-US" sz="14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0</a:t>
            </a:r>
            <a:r>
              <a:rPr lang="ko-KR" sz="14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으로 만드는 매크로 함수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94" name="CustomShape 3"/>
          <p:cNvSpPr/>
          <p:nvPr/>
        </p:nvSpPr>
        <p:spPr>
          <a:xfrm>
            <a:off x="828720" y="1865160"/>
            <a:ext cx="3276360" cy="287280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solidFill>
              <a:srgbClr val="E098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5" name="CustomShape 4"/>
          <p:cNvSpPr/>
          <p:nvPr/>
        </p:nvSpPr>
        <p:spPr>
          <a:xfrm>
            <a:off x="9392400" y="763920"/>
            <a:ext cx="228168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strike="noStrike" spc="-1">
                <a:solidFill>
                  <a:srgbClr val="FF4E59"/>
                </a:solidFill>
                <a:latin typeface="맑은 고딕"/>
                <a:ea typeface="맑은 고딕"/>
              </a:rPr>
              <a:t>Void setup()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596" name="그림 15"/>
          <p:cNvPicPr/>
          <p:nvPr/>
        </p:nvPicPr>
        <p:blipFill>
          <a:blip r:embed="rId3"/>
          <a:stretch/>
        </p:blipFill>
        <p:spPr>
          <a:xfrm>
            <a:off x="895320" y="5495760"/>
            <a:ext cx="4786920" cy="161640"/>
          </a:xfrm>
          <a:prstGeom prst="rect">
            <a:avLst/>
          </a:prstGeom>
          <a:ln>
            <a:noFill/>
          </a:ln>
        </p:spPr>
      </p:pic>
      <p:pic>
        <p:nvPicPr>
          <p:cNvPr id="597" name="그림 1"/>
          <p:cNvPicPr/>
          <p:nvPr/>
        </p:nvPicPr>
        <p:blipFill>
          <a:blip r:embed="rId4"/>
          <a:stretch/>
        </p:blipFill>
        <p:spPr>
          <a:xfrm>
            <a:off x="4110840" y="2886120"/>
            <a:ext cx="6956280" cy="33332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98" name="CustomShape 5"/>
          <p:cNvSpPr/>
          <p:nvPr/>
        </p:nvSpPr>
        <p:spPr>
          <a:xfrm>
            <a:off x="4943520" y="3181320"/>
            <a:ext cx="1238040" cy="599760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solidFill>
              <a:srgbClr val="E098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9" name="CustomShape 6"/>
          <p:cNvSpPr/>
          <p:nvPr/>
        </p:nvSpPr>
        <p:spPr>
          <a:xfrm>
            <a:off x="4105440" y="2886120"/>
            <a:ext cx="3114360" cy="237600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solidFill>
              <a:srgbClr val="E098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0" name="CustomShape 7"/>
          <p:cNvSpPr/>
          <p:nvPr/>
        </p:nvSpPr>
        <p:spPr>
          <a:xfrm>
            <a:off x="4183920" y="5467320"/>
            <a:ext cx="3921480" cy="237600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solidFill>
              <a:srgbClr val="E098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01" name="그림 16"/>
          <p:cNvPicPr/>
          <p:nvPr/>
        </p:nvPicPr>
        <p:blipFill>
          <a:blip r:embed="rId5"/>
          <a:stretch/>
        </p:blipFill>
        <p:spPr>
          <a:xfrm>
            <a:off x="2719440" y="4579560"/>
            <a:ext cx="95040" cy="155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ustomShape 1"/>
          <p:cNvSpPr/>
          <p:nvPr/>
        </p:nvSpPr>
        <p:spPr>
          <a:xfrm>
            <a:off x="431640" y="456120"/>
            <a:ext cx="596880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03. </a:t>
            </a:r>
            <a:r>
              <a:rPr lang="en-US" sz="4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ADC Register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603" name="그림 5"/>
          <p:cNvPicPr/>
          <p:nvPr/>
        </p:nvPicPr>
        <p:blipFill>
          <a:blip r:embed="rId2"/>
          <a:srcRect t="2836"/>
          <a:stretch/>
        </p:blipFill>
        <p:spPr>
          <a:xfrm>
            <a:off x="474840" y="1459080"/>
            <a:ext cx="6256080" cy="5043240"/>
          </a:xfrm>
          <a:prstGeom prst="rect">
            <a:avLst/>
          </a:prstGeom>
          <a:ln>
            <a:noFill/>
          </a:ln>
        </p:spPr>
      </p:pic>
      <p:sp>
        <p:nvSpPr>
          <p:cNvPr id="604" name="CustomShape 2"/>
          <p:cNvSpPr/>
          <p:nvPr/>
        </p:nvSpPr>
        <p:spPr>
          <a:xfrm>
            <a:off x="4183920" y="1459080"/>
            <a:ext cx="625608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*BV</a:t>
            </a:r>
            <a:r>
              <a:rPr lang="ko-KR" sz="16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함수</a:t>
            </a:r>
            <a:r>
              <a:rPr lang="en-US" sz="16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: </a:t>
            </a:r>
            <a:r>
              <a:rPr lang="ko-KR" sz="14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지정한 비트만을 </a:t>
            </a:r>
            <a:r>
              <a:rPr lang="en-US" sz="14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1</a:t>
            </a:r>
            <a:r>
              <a:rPr lang="ko-KR" sz="14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로 하고 나머지를 </a:t>
            </a:r>
            <a:r>
              <a:rPr lang="en-US" sz="14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0</a:t>
            </a:r>
            <a:r>
              <a:rPr lang="ko-KR" sz="14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으로 만드는 매크로 함수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605" name="CustomShape 3"/>
          <p:cNvSpPr/>
          <p:nvPr/>
        </p:nvSpPr>
        <p:spPr>
          <a:xfrm>
            <a:off x="828720" y="2114280"/>
            <a:ext cx="1952280" cy="276480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solidFill>
              <a:srgbClr val="E098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6" name="CustomShape 4"/>
          <p:cNvSpPr/>
          <p:nvPr/>
        </p:nvSpPr>
        <p:spPr>
          <a:xfrm>
            <a:off x="3603240" y="2114280"/>
            <a:ext cx="749520" cy="272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200" b="0" strike="noStrike" spc="-1">
                <a:solidFill>
                  <a:srgbClr val="808080"/>
                </a:solidFill>
                <a:latin typeface="맑은 고딕"/>
                <a:ea typeface="맑은 고딕"/>
              </a:rPr>
              <a:t>Enable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607" name="그림 4"/>
          <p:cNvPicPr/>
          <p:nvPr/>
        </p:nvPicPr>
        <p:blipFill>
          <a:blip r:embed="rId3"/>
          <a:stretch/>
        </p:blipFill>
        <p:spPr>
          <a:xfrm>
            <a:off x="4265280" y="1826640"/>
            <a:ext cx="7021800" cy="30337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08" name="CustomShape 5"/>
          <p:cNvSpPr/>
          <p:nvPr/>
        </p:nvSpPr>
        <p:spPr>
          <a:xfrm>
            <a:off x="4400640" y="2933280"/>
            <a:ext cx="1866600" cy="276480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solidFill>
              <a:srgbClr val="E098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9" name="CustomShape 6"/>
          <p:cNvSpPr/>
          <p:nvPr/>
        </p:nvSpPr>
        <p:spPr>
          <a:xfrm>
            <a:off x="5105520" y="2143080"/>
            <a:ext cx="647280" cy="533160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solidFill>
              <a:srgbClr val="E098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0" name="CustomShape 7"/>
          <p:cNvSpPr/>
          <p:nvPr/>
        </p:nvSpPr>
        <p:spPr>
          <a:xfrm>
            <a:off x="4265280" y="1826640"/>
            <a:ext cx="3202200" cy="276480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solidFill>
              <a:srgbClr val="E098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11" name="그림 6"/>
          <p:cNvPicPr/>
          <p:nvPr/>
        </p:nvPicPr>
        <p:blipFill>
          <a:blip r:embed="rId4"/>
          <a:stretch/>
        </p:blipFill>
        <p:spPr>
          <a:xfrm>
            <a:off x="7391160" y="4927320"/>
            <a:ext cx="3893400" cy="1589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12" name="CustomShape 8"/>
          <p:cNvSpPr/>
          <p:nvPr/>
        </p:nvSpPr>
        <p:spPr>
          <a:xfrm>
            <a:off x="9392400" y="763920"/>
            <a:ext cx="228168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strike="noStrike" spc="-1">
                <a:solidFill>
                  <a:srgbClr val="FF4E59"/>
                </a:solidFill>
                <a:latin typeface="맑은 고딕"/>
                <a:ea typeface="맑은 고딕"/>
              </a:rPr>
              <a:t>Void setup()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613" name="그림 18"/>
          <p:cNvPicPr/>
          <p:nvPr/>
        </p:nvPicPr>
        <p:blipFill>
          <a:blip r:embed="rId5"/>
          <a:stretch/>
        </p:blipFill>
        <p:spPr>
          <a:xfrm>
            <a:off x="895320" y="5495760"/>
            <a:ext cx="4786920" cy="161640"/>
          </a:xfrm>
          <a:prstGeom prst="rect">
            <a:avLst/>
          </a:prstGeom>
          <a:ln>
            <a:noFill/>
          </a:ln>
        </p:spPr>
      </p:pic>
      <p:pic>
        <p:nvPicPr>
          <p:cNvPr id="614" name="그림 19"/>
          <p:cNvPicPr/>
          <p:nvPr/>
        </p:nvPicPr>
        <p:blipFill>
          <a:blip r:embed="rId6"/>
          <a:stretch/>
        </p:blipFill>
        <p:spPr>
          <a:xfrm>
            <a:off x="2719440" y="4579560"/>
            <a:ext cx="95040" cy="155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CustomShape 1"/>
          <p:cNvSpPr/>
          <p:nvPr/>
        </p:nvSpPr>
        <p:spPr>
          <a:xfrm>
            <a:off x="431640" y="456120"/>
            <a:ext cx="596880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03. </a:t>
            </a:r>
            <a:r>
              <a:rPr lang="en-US" sz="4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ADC Register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616" name="그림 5"/>
          <p:cNvPicPr/>
          <p:nvPr/>
        </p:nvPicPr>
        <p:blipFill>
          <a:blip r:embed="rId2"/>
          <a:srcRect t="2836"/>
          <a:stretch/>
        </p:blipFill>
        <p:spPr>
          <a:xfrm>
            <a:off x="474840" y="1459080"/>
            <a:ext cx="6256080" cy="5043240"/>
          </a:xfrm>
          <a:prstGeom prst="rect">
            <a:avLst/>
          </a:prstGeom>
          <a:ln>
            <a:noFill/>
          </a:ln>
        </p:spPr>
      </p:pic>
      <p:sp>
        <p:nvSpPr>
          <p:cNvPr id="617" name="CustomShape 2"/>
          <p:cNvSpPr/>
          <p:nvPr/>
        </p:nvSpPr>
        <p:spPr>
          <a:xfrm>
            <a:off x="4603320" y="3128400"/>
            <a:ext cx="625608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adc_read()</a:t>
            </a:r>
            <a:r>
              <a:rPr lang="ko-KR" sz="16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함수에서 읽어온 값 </a:t>
            </a:r>
            <a:r>
              <a:rPr lang="en-US" sz="16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sensorValue</a:t>
            </a:r>
            <a:r>
              <a:rPr lang="ko-KR" sz="16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에 넣기</a:t>
            </a:r>
            <a:endParaRPr lang="en-US" sz="16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6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sensorValue </a:t>
            </a:r>
            <a:r>
              <a:rPr lang="ko-KR" sz="16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출력</a:t>
            </a:r>
            <a:endParaRPr lang="en-US" sz="16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6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1ms = 1</a:t>
            </a:r>
            <a:r>
              <a:rPr lang="ko-KR" sz="16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초마다 반복</a:t>
            </a:r>
            <a:r>
              <a:rPr lang="en-US" sz="16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(loop</a:t>
            </a:r>
            <a:r>
              <a:rPr lang="ko-KR" sz="16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돌기</a:t>
            </a:r>
            <a:r>
              <a:rPr lang="en-US" sz="16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618" name="CustomShape 3"/>
          <p:cNvSpPr/>
          <p:nvPr/>
        </p:nvSpPr>
        <p:spPr>
          <a:xfrm>
            <a:off x="819000" y="3201480"/>
            <a:ext cx="3364560" cy="684360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solidFill>
              <a:srgbClr val="E098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9" name="CustomShape 4"/>
          <p:cNvSpPr/>
          <p:nvPr/>
        </p:nvSpPr>
        <p:spPr>
          <a:xfrm>
            <a:off x="3603240" y="2114280"/>
            <a:ext cx="749520" cy="272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200" b="0" strike="noStrike" spc="-1">
                <a:solidFill>
                  <a:srgbClr val="808080"/>
                </a:solidFill>
                <a:latin typeface="맑은 고딕"/>
                <a:ea typeface="맑은 고딕"/>
              </a:rPr>
              <a:t>Enable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20" name="CustomShape 5"/>
          <p:cNvSpPr/>
          <p:nvPr/>
        </p:nvSpPr>
        <p:spPr>
          <a:xfrm>
            <a:off x="9591840" y="763920"/>
            <a:ext cx="2082600" cy="94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strike="noStrike" spc="-1">
                <a:solidFill>
                  <a:srgbClr val="FF4E59"/>
                </a:solidFill>
                <a:latin typeface="맑은 고딕"/>
                <a:ea typeface="맑은 고딕"/>
              </a:rPr>
              <a:t>Void loop()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621" name="그림 12"/>
          <p:cNvPicPr/>
          <p:nvPr/>
        </p:nvPicPr>
        <p:blipFill>
          <a:blip r:embed="rId3"/>
          <a:stretch/>
        </p:blipFill>
        <p:spPr>
          <a:xfrm>
            <a:off x="895320" y="5495760"/>
            <a:ext cx="4786920" cy="161640"/>
          </a:xfrm>
          <a:prstGeom prst="rect">
            <a:avLst/>
          </a:prstGeom>
          <a:ln>
            <a:noFill/>
          </a:ln>
        </p:spPr>
      </p:pic>
      <p:pic>
        <p:nvPicPr>
          <p:cNvPr id="622" name="그림 18"/>
          <p:cNvPicPr/>
          <p:nvPr/>
        </p:nvPicPr>
        <p:blipFill>
          <a:blip r:embed="rId4"/>
          <a:stretch/>
        </p:blipFill>
        <p:spPr>
          <a:xfrm>
            <a:off x="2719440" y="4579560"/>
            <a:ext cx="95040" cy="155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CustomShape 1"/>
          <p:cNvSpPr/>
          <p:nvPr/>
        </p:nvSpPr>
        <p:spPr>
          <a:xfrm>
            <a:off x="431640" y="456120"/>
            <a:ext cx="596880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03. </a:t>
            </a:r>
            <a:r>
              <a:rPr lang="en-US" sz="4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ADC Register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624" name="그림 5"/>
          <p:cNvPicPr/>
          <p:nvPr/>
        </p:nvPicPr>
        <p:blipFill>
          <a:blip r:embed="rId2"/>
          <a:srcRect t="2836"/>
          <a:stretch/>
        </p:blipFill>
        <p:spPr>
          <a:xfrm>
            <a:off x="498600" y="1457640"/>
            <a:ext cx="6256080" cy="5043240"/>
          </a:xfrm>
          <a:prstGeom prst="rect">
            <a:avLst/>
          </a:prstGeom>
          <a:ln>
            <a:noFill/>
          </a:ln>
        </p:spPr>
      </p:pic>
      <p:sp>
        <p:nvSpPr>
          <p:cNvPr id="625" name="CustomShape 2"/>
          <p:cNvSpPr/>
          <p:nvPr/>
        </p:nvSpPr>
        <p:spPr>
          <a:xfrm>
            <a:off x="4183920" y="1459080"/>
            <a:ext cx="625608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*BV</a:t>
            </a:r>
            <a:r>
              <a:rPr lang="ko-KR" sz="16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함수</a:t>
            </a:r>
            <a:r>
              <a:rPr lang="en-US" sz="16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: </a:t>
            </a:r>
            <a:r>
              <a:rPr lang="ko-KR" sz="14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지정한 비트만을 </a:t>
            </a:r>
            <a:r>
              <a:rPr lang="en-US" sz="14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1</a:t>
            </a:r>
            <a:r>
              <a:rPr lang="ko-KR" sz="14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로 하고 나머지를 </a:t>
            </a:r>
            <a:r>
              <a:rPr lang="en-US" sz="14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0</a:t>
            </a:r>
            <a:r>
              <a:rPr lang="ko-KR" sz="14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으로 만드는 매크로 함수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626" name="CustomShape 3"/>
          <p:cNvSpPr/>
          <p:nvPr/>
        </p:nvSpPr>
        <p:spPr>
          <a:xfrm>
            <a:off x="3603240" y="2114280"/>
            <a:ext cx="749520" cy="272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200" b="0" strike="noStrike" spc="-1">
                <a:solidFill>
                  <a:srgbClr val="808080"/>
                </a:solidFill>
                <a:latin typeface="맑은 고딕"/>
                <a:ea typeface="맑은 고딕"/>
              </a:rPr>
              <a:t>Enable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27" name="CustomShape 4"/>
          <p:cNvSpPr/>
          <p:nvPr/>
        </p:nvSpPr>
        <p:spPr>
          <a:xfrm>
            <a:off x="6524640" y="763920"/>
            <a:ext cx="5149800" cy="94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strike="noStrike" spc="-1">
                <a:solidFill>
                  <a:srgbClr val="FF4E59"/>
                </a:solidFill>
                <a:latin typeface="맑은 고딕"/>
                <a:ea typeface="맑은 고딕"/>
              </a:rPr>
              <a:t>Uint16_t adc_read(uint8_t ch)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628" name="그림 20"/>
          <p:cNvPicPr/>
          <p:nvPr/>
        </p:nvPicPr>
        <p:blipFill>
          <a:blip r:embed="rId3"/>
          <a:stretch/>
        </p:blipFill>
        <p:spPr>
          <a:xfrm>
            <a:off x="895320" y="5495760"/>
            <a:ext cx="4786920" cy="161640"/>
          </a:xfrm>
          <a:prstGeom prst="rect">
            <a:avLst/>
          </a:prstGeom>
          <a:ln>
            <a:noFill/>
          </a:ln>
        </p:spPr>
      </p:pic>
      <p:pic>
        <p:nvPicPr>
          <p:cNvPr id="629" name="그림 1"/>
          <p:cNvPicPr/>
          <p:nvPr/>
        </p:nvPicPr>
        <p:blipFill>
          <a:blip r:embed="rId4"/>
          <a:stretch/>
        </p:blipFill>
        <p:spPr>
          <a:xfrm>
            <a:off x="5467320" y="2001960"/>
            <a:ext cx="6238440" cy="42962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30" name="CustomShape 5"/>
          <p:cNvSpPr/>
          <p:nvPr/>
        </p:nvSpPr>
        <p:spPr>
          <a:xfrm>
            <a:off x="5671080" y="4512240"/>
            <a:ext cx="4286520" cy="248400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solidFill>
              <a:srgbClr val="E098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31" name="그림 21"/>
          <p:cNvPicPr/>
          <p:nvPr/>
        </p:nvPicPr>
        <p:blipFill>
          <a:blip r:embed="rId5"/>
          <a:stretch/>
        </p:blipFill>
        <p:spPr>
          <a:xfrm>
            <a:off x="2719440" y="4579560"/>
            <a:ext cx="95040" cy="155520"/>
          </a:xfrm>
          <a:prstGeom prst="rect">
            <a:avLst/>
          </a:prstGeom>
          <a:ln>
            <a:noFill/>
          </a:ln>
        </p:spPr>
      </p:pic>
      <p:sp>
        <p:nvSpPr>
          <p:cNvPr id="632" name="CustomShape 6"/>
          <p:cNvSpPr/>
          <p:nvPr/>
        </p:nvSpPr>
        <p:spPr>
          <a:xfrm>
            <a:off x="858960" y="4550040"/>
            <a:ext cx="2428560" cy="276480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solidFill>
              <a:srgbClr val="E098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3" name="CustomShape 7"/>
          <p:cNvSpPr/>
          <p:nvPr/>
        </p:nvSpPr>
        <p:spPr>
          <a:xfrm>
            <a:off x="3683880" y="3200400"/>
            <a:ext cx="251280" cy="276480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solidFill>
              <a:srgbClr val="E098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4" name="CustomShape 8"/>
          <p:cNvSpPr/>
          <p:nvPr/>
        </p:nvSpPr>
        <p:spPr>
          <a:xfrm>
            <a:off x="3623040" y="3454560"/>
            <a:ext cx="16318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C07BD4"/>
                </a:solidFill>
                <a:latin typeface="맑은 고딕"/>
                <a:ea typeface="맑은 고딕"/>
              </a:rPr>
              <a:t>MUX channel 7 </a:t>
            </a:r>
            <a:r>
              <a:rPr lang="ko-KR" sz="1200" b="1" strike="noStrike" spc="-1">
                <a:solidFill>
                  <a:srgbClr val="C07BD4"/>
                </a:solidFill>
                <a:latin typeface="맑은 고딕"/>
                <a:ea typeface="맑은 고딕"/>
              </a:rPr>
              <a:t>이용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35" name="CustomShape 9"/>
          <p:cNvSpPr/>
          <p:nvPr/>
        </p:nvSpPr>
        <p:spPr>
          <a:xfrm>
            <a:off x="858960" y="4972320"/>
            <a:ext cx="1860120" cy="276480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solidFill>
              <a:srgbClr val="E098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6" name="CustomShape 10"/>
          <p:cNvSpPr/>
          <p:nvPr/>
        </p:nvSpPr>
        <p:spPr>
          <a:xfrm>
            <a:off x="2690280" y="4982040"/>
            <a:ext cx="10267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C07BD4"/>
                </a:solidFill>
                <a:latin typeface="맑은 고딕"/>
                <a:ea typeface="맑은 고딕"/>
              </a:rPr>
              <a:t>AD</a:t>
            </a:r>
            <a:r>
              <a:rPr lang="ko-KR" sz="1200" b="1" strike="noStrike" spc="-1">
                <a:solidFill>
                  <a:srgbClr val="C07BD4"/>
                </a:solidFill>
                <a:latin typeface="맑은 고딕"/>
                <a:ea typeface="맑은 고딕"/>
              </a:rPr>
              <a:t>변환 시작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CustomShape 1"/>
          <p:cNvSpPr/>
          <p:nvPr/>
        </p:nvSpPr>
        <p:spPr>
          <a:xfrm>
            <a:off x="431640" y="456120"/>
            <a:ext cx="596880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03. </a:t>
            </a:r>
            <a:r>
              <a:rPr lang="en-US" sz="4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ADC Register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638" name="그림 5"/>
          <p:cNvPicPr/>
          <p:nvPr/>
        </p:nvPicPr>
        <p:blipFill>
          <a:blip r:embed="rId2"/>
          <a:srcRect t="2836"/>
          <a:stretch/>
        </p:blipFill>
        <p:spPr>
          <a:xfrm>
            <a:off x="498600" y="1457640"/>
            <a:ext cx="6256080" cy="5043240"/>
          </a:xfrm>
          <a:prstGeom prst="rect">
            <a:avLst/>
          </a:prstGeom>
          <a:ln>
            <a:noFill/>
          </a:ln>
        </p:spPr>
      </p:pic>
      <p:sp>
        <p:nvSpPr>
          <p:cNvPr id="639" name="CustomShape 2"/>
          <p:cNvSpPr/>
          <p:nvPr/>
        </p:nvSpPr>
        <p:spPr>
          <a:xfrm>
            <a:off x="4183920" y="1459080"/>
            <a:ext cx="625608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*BV</a:t>
            </a:r>
            <a:r>
              <a:rPr lang="ko-KR" sz="16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함수</a:t>
            </a:r>
            <a:r>
              <a:rPr lang="en-US" sz="16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: </a:t>
            </a:r>
            <a:r>
              <a:rPr lang="ko-KR" sz="14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지정한 비트만을 </a:t>
            </a:r>
            <a:r>
              <a:rPr lang="en-US" sz="14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1</a:t>
            </a:r>
            <a:r>
              <a:rPr lang="ko-KR" sz="14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로 하고 나머지를 </a:t>
            </a:r>
            <a:r>
              <a:rPr lang="en-US" sz="14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0</a:t>
            </a:r>
            <a:r>
              <a:rPr lang="ko-KR" sz="14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으로 만드는 매크로 함수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640" name="CustomShape 3"/>
          <p:cNvSpPr/>
          <p:nvPr/>
        </p:nvSpPr>
        <p:spPr>
          <a:xfrm>
            <a:off x="3603240" y="2114280"/>
            <a:ext cx="749520" cy="272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200" b="0" strike="noStrike" spc="-1">
                <a:solidFill>
                  <a:srgbClr val="808080"/>
                </a:solidFill>
                <a:latin typeface="맑은 고딕"/>
                <a:ea typeface="맑은 고딕"/>
              </a:rPr>
              <a:t>Enable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41" name="CustomShape 4"/>
          <p:cNvSpPr/>
          <p:nvPr/>
        </p:nvSpPr>
        <p:spPr>
          <a:xfrm>
            <a:off x="6524640" y="763920"/>
            <a:ext cx="5149800" cy="94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strike="noStrike" spc="-1">
                <a:solidFill>
                  <a:srgbClr val="FF4E59"/>
                </a:solidFill>
                <a:latin typeface="맑은 고딕"/>
                <a:ea typeface="맑은 고딕"/>
              </a:rPr>
              <a:t>Uint16_t adc_read(uint8_t ch)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642" name="CustomShape 5"/>
          <p:cNvSpPr/>
          <p:nvPr/>
        </p:nvSpPr>
        <p:spPr>
          <a:xfrm>
            <a:off x="8653680" y="2768040"/>
            <a:ext cx="22125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0xF0: 0b1111</a:t>
            </a:r>
            <a:r>
              <a:rPr lang="en-US" sz="1600" b="1" strike="noStrike" spc="-1">
                <a:solidFill>
                  <a:srgbClr val="7173C9"/>
                </a:solidFill>
                <a:highlight>
                  <a:srgbClr val="FFFF00"/>
                </a:highlight>
                <a:latin typeface="맑은 고딕"/>
                <a:ea typeface="맑은 고딕"/>
              </a:rPr>
              <a:t>0000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643" name="그림 20"/>
          <p:cNvPicPr/>
          <p:nvPr/>
        </p:nvPicPr>
        <p:blipFill>
          <a:blip r:embed="rId3"/>
          <a:stretch/>
        </p:blipFill>
        <p:spPr>
          <a:xfrm>
            <a:off x="895320" y="5495760"/>
            <a:ext cx="4786920" cy="161640"/>
          </a:xfrm>
          <a:prstGeom prst="rect">
            <a:avLst/>
          </a:prstGeom>
          <a:ln>
            <a:noFill/>
          </a:ln>
        </p:spPr>
      </p:pic>
      <p:pic>
        <p:nvPicPr>
          <p:cNvPr id="644" name="그림 21"/>
          <p:cNvPicPr/>
          <p:nvPr/>
        </p:nvPicPr>
        <p:blipFill>
          <a:blip r:embed="rId4"/>
          <a:stretch/>
        </p:blipFill>
        <p:spPr>
          <a:xfrm>
            <a:off x="2719440" y="4579560"/>
            <a:ext cx="95040" cy="155520"/>
          </a:xfrm>
          <a:prstGeom prst="rect">
            <a:avLst/>
          </a:prstGeom>
          <a:ln>
            <a:noFill/>
          </a:ln>
        </p:spPr>
      </p:pic>
      <p:sp>
        <p:nvSpPr>
          <p:cNvPr id="645" name="CustomShape 6"/>
          <p:cNvSpPr/>
          <p:nvPr/>
        </p:nvSpPr>
        <p:spPr>
          <a:xfrm>
            <a:off x="858960" y="4550040"/>
            <a:ext cx="2428560" cy="276480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solidFill>
              <a:srgbClr val="E098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6" name="CustomShape 7"/>
          <p:cNvSpPr/>
          <p:nvPr/>
        </p:nvSpPr>
        <p:spPr>
          <a:xfrm>
            <a:off x="3683880" y="3200400"/>
            <a:ext cx="251280" cy="276480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solidFill>
              <a:srgbClr val="E098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7" name="CustomShape 8"/>
          <p:cNvSpPr/>
          <p:nvPr/>
        </p:nvSpPr>
        <p:spPr>
          <a:xfrm>
            <a:off x="3623040" y="3454560"/>
            <a:ext cx="16318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C07BD4"/>
                </a:solidFill>
                <a:latin typeface="맑은 고딕"/>
                <a:ea typeface="맑은 고딕"/>
              </a:rPr>
              <a:t>MUX channel 7 </a:t>
            </a:r>
            <a:r>
              <a:rPr lang="ko-KR" sz="1200" b="1" strike="noStrike" spc="-1">
                <a:solidFill>
                  <a:srgbClr val="C07BD4"/>
                </a:solidFill>
                <a:latin typeface="맑은 고딕"/>
                <a:ea typeface="맑은 고딕"/>
              </a:rPr>
              <a:t>이용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48" name="CustomShape 9"/>
          <p:cNvSpPr/>
          <p:nvPr/>
        </p:nvSpPr>
        <p:spPr>
          <a:xfrm>
            <a:off x="858960" y="4972320"/>
            <a:ext cx="1860120" cy="276480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solidFill>
              <a:srgbClr val="E098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9" name="CustomShape 10"/>
          <p:cNvSpPr/>
          <p:nvPr/>
        </p:nvSpPr>
        <p:spPr>
          <a:xfrm>
            <a:off x="2690280" y="4982040"/>
            <a:ext cx="10267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C07BD4"/>
                </a:solidFill>
                <a:latin typeface="맑은 고딕"/>
                <a:ea typeface="맑은 고딕"/>
              </a:rPr>
              <a:t>AD</a:t>
            </a:r>
            <a:r>
              <a:rPr lang="ko-KR" sz="1200" b="1" strike="noStrike" spc="-1">
                <a:solidFill>
                  <a:srgbClr val="C07BD4"/>
                </a:solidFill>
                <a:latin typeface="맑은 고딕"/>
                <a:ea typeface="맑은 고딕"/>
              </a:rPr>
              <a:t>변환 시작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50" name="CustomShape 11"/>
          <p:cNvSpPr/>
          <p:nvPr/>
        </p:nvSpPr>
        <p:spPr>
          <a:xfrm>
            <a:off x="5517000" y="3176280"/>
            <a:ext cx="278352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1200" b="1" strike="noStrike" spc="-1">
                <a:solidFill>
                  <a:srgbClr val="C07BD4"/>
                </a:solidFill>
                <a:latin typeface="맑은 고딕"/>
                <a:ea typeface="맑은 고딕"/>
              </a:rPr>
              <a:t>해당 채널을 사용하기 위해 이전에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ko-KR" sz="1200" b="1" strike="noStrike" spc="-1">
                <a:solidFill>
                  <a:srgbClr val="C07BD4"/>
                </a:solidFill>
                <a:latin typeface="맑은 고딕"/>
                <a:ea typeface="맑은 고딕"/>
              </a:rPr>
              <a:t>사용하고 있던 값을 </a:t>
            </a:r>
            <a:r>
              <a:rPr lang="en-US" sz="1200" b="1" strike="noStrike" spc="-1">
                <a:solidFill>
                  <a:srgbClr val="C07BD4"/>
                </a:solidFill>
                <a:latin typeface="맑은 고딕"/>
                <a:ea typeface="맑은 고딕"/>
              </a:rPr>
              <a:t>0</a:t>
            </a:r>
            <a:r>
              <a:rPr lang="ko-KR" sz="1200" b="1" strike="noStrike" spc="-1">
                <a:solidFill>
                  <a:srgbClr val="C07BD4"/>
                </a:solidFill>
                <a:latin typeface="맑은 고딕"/>
                <a:ea typeface="맑은 고딕"/>
              </a:rPr>
              <a:t>으로 초기화한다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51" name="CustomShape 12"/>
          <p:cNvSpPr/>
          <p:nvPr/>
        </p:nvSpPr>
        <p:spPr>
          <a:xfrm>
            <a:off x="9054720" y="5153760"/>
            <a:ext cx="22125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7: 0b0000</a:t>
            </a:r>
            <a:r>
              <a:rPr lang="en-US" sz="1600" b="1" strike="noStrike" spc="-1">
                <a:solidFill>
                  <a:srgbClr val="7173C9"/>
                </a:solidFill>
                <a:highlight>
                  <a:srgbClr val="FFFF00"/>
                </a:highlight>
                <a:latin typeface="맑은 고딕"/>
                <a:ea typeface="맑은 고딕"/>
              </a:rPr>
              <a:t>0111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652" name="Line 13"/>
          <p:cNvSpPr/>
          <p:nvPr/>
        </p:nvSpPr>
        <p:spPr>
          <a:xfrm flipH="1" flipV="1">
            <a:off x="8345160" y="3494520"/>
            <a:ext cx="2334240" cy="10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3" name="CustomShape 14"/>
          <p:cNvSpPr/>
          <p:nvPr/>
        </p:nvSpPr>
        <p:spPr>
          <a:xfrm>
            <a:off x="9317880" y="5507640"/>
            <a:ext cx="14025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0b01000111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654" name="CustomShape 15"/>
          <p:cNvSpPr/>
          <p:nvPr/>
        </p:nvSpPr>
        <p:spPr>
          <a:xfrm>
            <a:off x="8345520" y="3094560"/>
            <a:ext cx="243108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ADMUX: 0b0100</a:t>
            </a:r>
            <a:r>
              <a:rPr lang="en-US" sz="2000" b="1" strike="noStrike" spc="-1">
                <a:solidFill>
                  <a:srgbClr val="7173C9"/>
                </a:solidFill>
                <a:highlight>
                  <a:srgbClr val="FFFF00"/>
                </a:highlight>
                <a:latin typeface="맑은 고딕"/>
                <a:ea typeface="맑은 고딕"/>
              </a:rPr>
              <a:t>????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655" name="CustomShape 16"/>
          <p:cNvSpPr/>
          <p:nvPr/>
        </p:nvSpPr>
        <p:spPr>
          <a:xfrm>
            <a:off x="9234720" y="3551760"/>
            <a:ext cx="144432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0b0100</a:t>
            </a:r>
            <a:r>
              <a:rPr lang="en-US" sz="1600" b="1" strike="noStrike" spc="-1">
                <a:solidFill>
                  <a:srgbClr val="7173C9"/>
                </a:solidFill>
                <a:highlight>
                  <a:srgbClr val="FFFF00"/>
                </a:highlight>
                <a:latin typeface="맑은 고딕"/>
                <a:ea typeface="맑은 고딕"/>
              </a:rPr>
              <a:t>0000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656" name="CustomShape 17"/>
          <p:cNvSpPr/>
          <p:nvPr/>
        </p:nvSpPr>
        <p:spPr>
          <a:xfrm>
            <a:off x="9297000" y="4846680"/>
            <a:ext cx="144432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0b0100</a:t>
            </a:r>
            <a:r>
              <a:rPr lang="en-US" sz="1600" b="1" strike="noStrike" spc="-1">
                <a:solidFill>
                  <a:srgbClr val="7173C9"/>
                </a:solidFill>
                <a:highlight>
                  <a:srgbClr val="FFFF00"/>
                </a:highlight>
                <a:latin typeface="맑은 고딕"/>
                <a:ea typeface="맑은 고딕"/>
              </a:rPr>
              <a:t>0000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657" name="Line 18"/>
          <p:cNvSpPr/>
          <p:nvPr/>
        </p:nvSpPr>
        <p:spPr>
          <a:xfrm flipH="1" flipV="1">
            <a:off x="8345160" y="5501520"/>
            <a:ext cx="2334240" cy="108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8" name="CustomShape 19"/>
          <p:cNvSpPr/>
          <p:nvPr/>
        </p:nvSpPr>
        <p:spPr>
          <a:xfrm>
            <a:off x="7060680" y="6258600"/>
            <a:ext cx="48693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*</a:t>
            </a:r>
            <a:r>
              <a:rPr lang="ko-KR" sz="1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전원이 </a:t>
            </a:r>
            <a:r>
              <a:rPr lang="en-US" sz="1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MCU</a:t>
            </a:r>
            <a:r>
              <a:rPr lang="ko-KR" sz="1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에 인가되면 모든 레지스터는 </a:t>
            </a:r>
            <a:r>
              <a:rPr lang="en-US" sz="1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initial value</a:t>
            </a:r>
            <a:r>
              <a:rPr lang="ko-KR" sz="12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로 초기화됨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59" name="CustomShape 20"/>
          <p:cNvSpPr/>
          <p:nvPr/>
        </p:nvSpPr>
        <p:spPr>
          <a:xfrm>
            <a:off x="8067600" y="2340360"/>
            <a:ext cx="2333880" cy="3337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C07BD4"/>
                </a:solidFill>
                <a:latin typeface="맑은 고딕"/>
                <a:ea typeface="맑은 고딕"/>
              </a:rPr>
              <a:t>ADMUX &amp; 0xF0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660" name="CustomShape 21"/>
          <p:cNvSpPr/>
          <p:nvPr/>
        </p:nvSpPr>
        <p:spPr>
          <a:xfrm>
            <a:off x="7647480" y="4856400"/>
            <a:ext cx="178920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ADMUX &amp; 0xF0: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661" name="CustomShape 22"/>
          <p:cNvSpPr/>
          <p:nvPr/>
        </p:nvSpPr>
        <p:spPr>
          <a:xfrm>
            <a:off x="6302880" y="5323320"/>
            <a:ext cx="16383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1200" b="1" strike="noStrike" spc="-1">
                <a:solidFill>
                  <a:srgbClr val="C07BD4"/>
                </a:solidFill>
                <a:latin typeface="맑은 고딕"/>
                <a:ea typeface="맑은 고딕"/>
              </a:rPr>
              <a:t>원하는 채널값 설정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62" name="CustomShape 23"/>
          <p:cNvSpPr/>
          <p:nvPr/>
        </p:nvSpPr>
        <p:spPr>
          <a:xfrm>
            <a:off x="8067600" y="4397760"/>
            <a:ext cx="2333880" cy="3337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C07BD4"/>
                </a:solidFill>
                <a:latin typeface="맑은 고딕"/>
                <a:ea typeface="맑은 고딕"/>
              </a:rPr>
              <a:t>(ADMUX &amp; 0xF0) | ch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CustomShape 1"/>
          <p:cNvSpPr/>
          <p:nvPr/>
        </p:nvSpPr>
        <p:spPr>
          <a:xfrm>
            <a:off x="431640" y="456120"/>
            <a:ext cx="596880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03. </a:t>
            </a:r>
            <a:r>
              <a:rPr lang="en-US" sz="4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ADC Register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664" name="그림 5"/>
          <p:cNvPicPr/>
          <p:nvPr/>
        </p:nvPicPr>
        <p:blipFill>
          <a:blip r:embed="rId2"/>
          <a:srcRect t="2836"/>
          <a:stretch/>
        </p:blipFill>
        <p:spPr>
          <a:xfrm>
            <a:off x="498600" y="1457640"/>
            <a:ext cx="6256080" cy="5043240"/>
          </a:xfrm>
          <a:prstGeom prst="rect">
            <a:avLst/>
          </a:prstGeom>
          <a:ln>
            <a:noFill/>
          </a:ln>
        </p:spPr>
      </p:pic>
      <p:sp>
        <p:nvSpPr>
          <p:cNvPr id="665" name="CustomShape 2"/>
          <p:cNvSpPr/>
          <p:nvPr/>
        </p:nvSpPr>
        <p:spPr>
          <a:xfrm>
            <a:off x="4183920" y="1459080"/>
            <a:ext cx="625608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*BV</a:t>
            </a:r>
            <a:r>
              <a:rPr lang="ko-KR" sz="16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함수</a:t>
            </a:r>
            <a:r>
              <a:rPr lang="en-US" sz="16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: </a:t>
            </a:r>
            <a:r>
              <a:rPr lang="ko-KR" sz="14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지정한 비트만을 </a:t>
            </a:r>
            <a:r>
              <a:rPr lang="en-US" sz="14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1</a:t>
            </a:r>
            <a:r>
              <a:rPr lang="ko-KR" sz="14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로 하고 나머지를 </a:t>
            </a:r>
            <a:r>
              <a:rPr lang="en-US" sz="14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0</a:t>
            </a:r>
            <a:r>
              <a:rPr lang="ko-KR" sz="14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으로 만드는 매크로 함수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666" name="CustomShape 3"/>
          <p:cNvSpPr/>
          <p:nvPr/>
        </p:nvSpPr>
        <p:spPr>
          <a:xfrm>
            <a:off x="3603240" y="2114280"/>
            <a:ext cx="749520" cy="272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200" b="0" strike="noStrike" spc="-1">
                <a:solidFill>
                  <a:srgbClr val="808080"/>
                </a:solidFill>
                <a:latin typeface="맑은 고딕"/>
                <a:ea typeface="맑은 고딕"/>
              </a:rPr>
              <a:t>Enable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67" name="CustomShape 4"/>
          <p:cNvSpPr/>
          <p:nvPr/>
        </p:nvSpPr>
        <p:spPr>
          <a:xfrm>
            <a:off x="6524640" y="763920"/>
            <a:ext cx="5149800" cy="94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strike="noStrike" spc="-1">
                <a:solidFill>
                  <a:srgbClr val="FF4E59"/>
                </a:solidFill>
                <a:latin typeface="맑은 고딕"/>
                <a:ea typeface="맑은 고딕"/>
              </a:rPr>
              <a:t>Uint16_t adc_read(uint8_t ch)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668" name="그림 20"/>
          <p:cNvPicPr/>
          <p:nvPr/>
        </p:nvPicPr>
        <p:blipFill>
          <a:blip r:embed="rId3"/>
          <a:stretch/>
        </p:blipFill>
        <p:spPr>
          <a:xfrm>
            <a:off x="895320" y="5495760"/>
            <a:ext cx="4786920" cy="161640"/>
          </a:xfrm>
          <a:prstGeom prst="rect">
            <a:avLst/>
          </a:prstGeom>
          <a:ln>
            <a:noFill/>
          </a:ln>
        </p:spPr>
      </p:pic>
      <p:pic>
        <p:nvPicPr>
          <p:cNvPr id="669" name="그림 21"/>
          <p:cNvPicPr/>
          <p:nvPr/>
        </p:nvPicPr>
        <p:blipFill>
          <a:blip r:embed="rId4"/>
          <a:stretch/>
        </p:blipFill>
        <p:spPr>
          <a:xfrm>
            <a:off x="2719440" y="4579560"/>
            <a:ext cx="95040" cy="155520"/>
          </a:xfrm>
          <a:prstGeom prst="rect">
            <a:avLst/>
          </a:prstGeom>
          <a:ln>
            <a:noFill/>
          </a:ln>
        </p:spPr>
      </p:pic>
      <p:sp>
        <p:nvSpPr>
          <p:cNvPr id="670" name="CustomShape 5"/>
          <p:cNvSpPr/>
          <p:nvPr/>
        </p:nvSpPr>
        <p:spPr>
          <a:xfrm>
            <a:off x="858960" y="4972320"/>
            <a:ext cx="1860120" cy="276480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solidFill>
              <a:srgbClr val="E098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1" name="CustomShape 6"/>
          <p:cNvSpPr/>
          <p:nvPr/>
        </p:nvSpPr>
        <p:spPr>
          <a:xfrm>
            <a:off x="2690280" y="4982040"/>
            <a:ext cx="10267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C07BD4"/>
                </a:solidFill>
                <a:latin typeface="맑은 고딕"/>
                <a:ea typeface="맑은 고딕"/>
              </a:rPr>
              <a:t>AD</a:t>
            </a:r>
            <a:r>
              <a:rPr lang="ko-KR" sz="1200" b="1" strike="noStrike" spc="-1">
                <a:solidFill>
                  <a:srgbClr val="C07BD4"/>
                </a:solidFill>
                <a:latin typeface="맑은 고딕"/>
                <a:ea typeface="맑은 고딕"/>
              </a:rPr>
              <a:t>변환 시작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672" name="그림 29"/>
          <p:cNvPicPr/>
          <p:nvPr/>
        </p:nvPicPr>
        <p:blipFill>
          <a:blip r:embed="rId5"/>
          <a:stretch/>
        </p:blipFill>
        <p:spPr>
          <a:xfrm>
            <a:off x="4392360" y="3101400"/>
            <a:ext cx="7021800" cy="30337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73" name="CustomShape 7"/>
          <p:cNvSpPr/>
          <p:nvPr/>
        </p:nvSpPr>
        <p:spPr>
          <a:xfrm>
            <a:off x="4540320" y="4869720"/>
            <a:ext cx="2300040" cy="276480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solidFill>
              <a:srgbClr val="E098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CustomShape 1"/>
          <p:cNvSpPr/>
          <p:nvPr/>
        </p:nvSpPr>
        <p:spPr>
          <a:xfrm>
            <a:off x="431640" y="456120"/>
            <a:ext cx="596880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 03. </a:t>
            </a:r>
            <a:r>
              <a:rPr lang="en-US" sz="44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ADC Register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675" name="그림 5"/>
          <p:cNvPicPr/>
          <p:nvPr/>
        </p:nvPicPr>
        <p:blipFill>
          <a:blip r:embed="rId2"/>
          <a:srcRect t="2836"/>
          <a:stretch/>
        </p:blipFill>
        <p:spPr>
          <a:xfrm>
            <a:off x="474840" y="1459080"/>
            <a:ext cx="6256080" cy="5043240"/>
          </a:xfrm>
          <a:prstGeom prst="rect">
            <a:avLst/>
          </a:prstGeom>
          <a:ln>
            <a:noFill/>
          </a:ln>
        </p:spPr>
      </p:pic>
      <p:sp>
        <p:nvSpPr>
          <p:cNvPr id="676" name="CustomShape 2"/>
          <p:cNvSpPr/>
          <p:nvPr/>
        </p:nvSpPr>
        <p:spPr>
          <a:xfrm>
            <a:off x="4183920" y="1459080"/>
            <a:ext cx="625608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*Shift </a:t>
            </a:r>
            <a:r>
              <a:rPr lang="ko-KR" sz="16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연산자</a:t>
            </a:r>
            <a:r>
              <a:rPr lang="en-US" sz="16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(&lt;&lt;, &gt;&gt;):</a:t>
            </a:r>
            <a:endParaRPr lang="en-US" sz="16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ko-KR" sz="16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비트를 이동시키는 연산자</a:t>
            </a:r>
            <a:r>
              <a:rPr lang="en-US" sz="16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(</a:t>
            </a:r>
            <a:r>
              <a:rPr lang="ko-KR" sz="16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왼쪽</a:t>
            </a:r>
            <a:r>
              <a:rPr lang="en-US" sz="16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/</a:t>
            </a:r>
            <a:r>
              <a:rPr lang="ko-KR" sz="16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오른쪽</a:t>
            </a:r>
            <a:r>
              <a:rPr lang="en-US" sz="1600" b="1" strike="noStrike" spc="-1">
                <a:solidFill>
                  <a:srgbClr val="7173C9"/>
                </a:solidFill>
                <a:latin typeface="맑은 고딕"/>
                <a:ea typeface="맑은 고딕"/>
              </a:rPr>
              <a:t>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677" name="CustomShape 3"/>
          <p:cNvSpPr/>
          <p:nvPr/>
        </p:nvSpPr>
        <p:spPr>
          <a:xfrm>
            <a:off x="3603240" y="2114280"/>
            <a:ext cx="749520" cy="272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200" b="0" strike="noStrike" spc="-1">
                <a:solidFill>
                  <a:srgbClr val="808080"/>
                </a:solidFill>
                <a:latin typeface="맑은 고딕"/>
                <a:ea typeface="맑은 고딕"/>
              </a:rPr>
              <a:t>Enable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78" name="CustomShape 4"/>
          <p:cNvSpPr/>
          <p:nvPr/>
        </p:nvSpPr>
        <p:spPr>
          <a:xfrm>
            <a:off x="6524640" y="763920"/>
            <a:ext cx="5149800" cy="94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strike="noStrike" spc="-1">
                <a:solidFill>
                  <a:srgbClr val="FF4E59"/>
                </a:solidFill>
                <a:latin typeface="맑은 고딕"/>
                <a:ea typeface="맑은 고딕"/>
              </a:rPr>
              <a:t>Uint16_t adc_read(uint8_t ch)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679" name="그림 4"/>
          <p:cNvPicPr/>
          <p:nvPr/>
        </p:nvPicPr>
        <p:blipFill>
          <a:blip r:embed="rId3"/>
          <a:stretch/>
        </p:blipFill>
        <p:spPr>
          <a:xfrm>
            <a:off x="4514760" y="2334240"/>
            <a:ext cx="6648120" cy="277200"/>
          </a:xfrm>
          <a:prstGeom prst="rect">
            <a:avLst/>
          </a:prstGeom>
          <a:ln>
            <a:noFill/>
          </a:ln>
        </p:spPr>
      </p:pic>
      <p:pic>
        <p:nvPicPr>
          <p:cNvPr id="680" name="그림 6"/>
          <p:cNvPicPr/>
          <p:nvPr/>
        </p:nvPicPr>
        <p:blipFill>
          <a:blip r:embed="rId4"/>
          <a:stretch/>
        </p:blipFill>
        <p:spPr>
          <a:xfrm>
            <a:off x="4533840" y="2697840"/>
            <a:ext cx="6648120" cy="264600"/>
          </a:xfrm>
          <a:prstGeom prst="rect">
            <a:avLst/>
          </a:prstGeom>
          <a:ln>
            <a:noFill/>
          </a:ln>
        </p:spPr>
      </p:pic>
      <p:sp>
        <p:nvSpPr>
          <p:cNvPr id="681" name="CustomShape 5"/>
          <p:cNvSpPr/>
          <p:nvPr/>
        </p:nvSpPr>
        <p:spPr>
          <a:xfrm>
            <a:off x="4572360" y="2019960"/>
            <a:ext cx="32194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C07BD4"/>
                </a:solidFill>
                <a:latin typeface="맑은 고딕"/>
                <a:ea typeface="맑은 고딕"/>
              </a:rPr>
              <a:t>10&gt;&gt;2(</a:t>
            </a:r>
            <a:r>
              <a:rPr lang="ko-KR" sz="1800" b="1" strike="noStrike" spc="-1">
                <a:solidFill>
                  <a:srgbClr val="C07BD4"/>
                </a:solidFill>
                <a:latin typeface="맑은 고딕"/>
                <a:ea typeface="맑은 고딕"/>
              </a:rPr>
              <a:t>오른쪽으로 두 칸 이동</a:t>
            </a:r>
            <a:r>
              <a:rPr lang="en-US" sz="1800" b="1" strike="noStrike" spc="-1">
                <a:solidFill>
                  <a:srgbClr val="C07BD4"/>
                </a:solidFill>
                <a:latin typeface="맑은 고딕"/>
                <a:ea typeface="맑은 고딕"/>
              </a:rPr>
              <a:t>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82" name="CustomShape 6"/>
          <p:cNvSpPr/>
          <p:nvPr/>
        </p:nvSpPr>
        <p:spPr>
          <a:xfrm>
            <a:off x="11099880" y="2278800"/>
            <a:ext cx="4492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C07BD4"/>
                </a:solidFill>
                <a:latin typeface="맑은 고딕"/>
                <a:ea typeface="맑은 고딕"/>
              </a:rPr>
              <a:t>10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83" name="CustomShape 7"/>
          <p:cNvSpPr/>
          <p:nvPr/>
        </p:nvSpPr>
        <p:spPr>
          <a:xfrm>
            <a:off x="11183400" y="2645640"/>
            <a:ext cx="315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C07BD4"/>
                </a:solidFill>
                <a:latin typeface="맑은 고딕"/>
                <a:ea typeface="맑은 고딕"/>
              </a:rPr>
              <a:t>2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684" name="그림 20"/>
          <p:cNvPicPr/>
          <p:nvPr/>
        </p:nvPicPr>
        <p:blipFill>
          <a:blip r:embed="rId5"/>
          <a:stretch/>
        </p:blipFill>
        <p:spPr>
          <a:xfrm>
            <a:off x="895320" y="5495760"/>
            <a:ext cx="4786920" cy="161640"/>
          </a:xfrm>
          <a:prstGeom prst="rect">
            <a:avLst/>
          </a:prstGeom>
          <a:ln>
            <a:noFill/>
          </a:ln>
        </p:spPr>
      </p:pic>
      <p:pic>
        <p:nvPicPr>
          <p:cNvPr id="685" name="그림 21"/>
          <p:cNvPicPr/>
          <p:nvPr/>
        </p:nvPicPr>
        <p:blipFill>
          <a:blip r:embed="rId6"/>
          <a:stretch/>
        </p:blipFill>
        <p:spPr>
          <a:xfrm>
            <a:off x="4605480" y="3855240"/>
            <a:ext cx="7111080" cy="2209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86" name="CustomShape 8"/>
          <p:cNvSpPr/>
          <p:nvPr/>
        </p:nvSpPr>
        <p:spPr>
          <a:xfrm>
            <a:off x="885960" y="5649840"/>
            <a:ext cx="2458800" cy="276480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solidFill>
              <a:srgbClr val="E098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7" name="CustomShape 9"/>
          <p:cNvSpPr/>
          <p:nvPr/>
        </p:nvSpPr>
        <p:spPr>
          <a:xfrm>
            <a:off x="2125440" y="5895720"/>
            <a:ext cx="18414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C07BD4"/>
                </a:solidFill>
                <a:latin typeface="맑은 고딕"/>
                <a:ea typeface="맑은 고딕"/>
              </a:rPr>
              <a:t>(</a:t>
            </a:r>
            <a:r>
              <a:rPr lang="ko-KR" sz="1400" b="1" strike="noStrike" spc="-1">
                <a:solidFill>
                  <a:srgbClr val="C07BD4"/>
                </a:solidFill>
                <a:latin typeface="맑은 고딕"/>
                <a:ea typeface="맑은 고딕"/>
              </a:rPr>
              <a:t>왼쪽으로 </a:t>
            </a:r>
            <a:r>
              <a:rPr lang="en-US" sz="1400" b="1" strike="noStrike" spc="-1">
                <a:solidFill>
                  <a:srgbClr val="C07BD4"/>
                </a:solidFill>
                <a:latin typeface="맑은 고딕"/>
                <a:ea typeface="맑은 고딕"/>
              </a:rPr>
              <a:t>8</a:t>
            </a:r>
            <a:r>
              <a:rPr lang="ko-KR" sz="1400" b="1" strike="noStrike" spc="-1">
                <a:solidFill>
                  <a:srgbClr val="C07BD4"/>
                </a:solidFill>
                <a:latin typeface="맑은 고딕"/>
                <a:ea typeface="맑은 고딕"/>
              </a:rPr>
              <a:t>칸 이동</a:t>
            </a:r>
            <a:r>
              <a:rPr lang="en-US" sz="1400" b="1" strike="noStrike" spc="-1">
                <a:solidFill>
                  <a:srgbClr val="C07BD4"/>
                </a:solidFill>
                <a:latin typeface="맑은 고딕"/>
                <a:ea typeface="맑은 고딕"/>
              </a:rPr>
              <a:t>)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688" name="그림 24"/>
          <p:cNvPicPr/>
          <p:nvPr/>
        </p:nvPicPr>
        <p:blipFill>
          <a:blip r:embed="rId7"/>
          <a:stretch/>
        </p:blipFill>
        <p:spPr>
          <a:xfrm>
            <a:off x="2719440" y="4579560"/>
            <a:ext cx="95040" cy="155520"/>
          </a:xfrm>
          <a:prstGeom prst="rect">
            <a:avLst/>
          </a:prstGeom>
          <a:ln>
            <a:noFill/>
          </a:ln>
        </p:spPr>
      </p:pic>
      <p:sp>
        <p:nvSpPr>
          <p:cNvPr id="689" name="CustomShape 10"/>
          <p:cNvSpPr/>
          <p:nvPr/>
        </p:nvSpPr>
        <p:spPr>
          <a:xfrm>
            <a:off x="862200" y="5330520"/>
            <a:ext cx="278064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1400" b="1" strike="noStrike" spc="-1">
                <a:solidFill>
                  <a:srgbClr val="C07BD4"/>
                </a:solidFill>
                <a:latin typeface="맑은 고딕"/>
                <a:ea typeface="맑은 고딕"/>
              </a:rPr>
              <a:t>디지털 데이터 값 </a:t>
            </a:r>
            <a:r>
              <a:rPr lang="en-US" sz="1400" b="1" strike="noStrike" spc="-1">
                <a:solidFill>
                  <a:srgbClr val="C07BD4"/>
                </a:solidFill>
                <a:latin typeface="맑은 고딕"/>
                <a:ea typeface="맑은 고딕"/>
              </a:rPr>
              <a:t>ADCL/H</a:t>
            </a:r>
            <a:r>
              <a:rPr lang="ko-KR" sz="1400" b="1" strike="noStrike" spc="-1">
                <a:solidFill>
                  <a:srgbClr val="C07BD4"/>
                </a:solidFill>
                <a:latin typeface="맑은 고딕"/>
                <a:ea typeface="맑은 고딕"/>
              </a:rPr>
              <a:t>에 저장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TextShape 1"/>
          <p:cNvSpPr txBox="1"/>
          <p:nvPr/>
        </p:nvSpPr>
        <p:spPr>
          <a:xfrm>
            <a:off x="263520" y="198720"/>
            <a:ext cx="10324800" cy="1090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Pretendard ExtraBold"/>
                <a:ea typeface="Pretendard ExtraBold"/>
              </a:rPr>
              <a:t>LAB 03_ADC </a:t>
            </a:r>
            <a:endParaRPr lang="en-US" sz="44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691" name="TextShape 2"/>
          <p:cNvSpPr txBox="1"/>
          <p:nvPr/>
        </p:nvSpPr>
        <p:spPr>
          <a:xfrm>
            <a:off x="601560" y="1452960"/>
            <a:ext cx="8170920" cy="32310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1. ADC (analogRead)_</a:t>
            </a:r>
            <a:r>
              <a:rPr lang="ko-KR" sz="2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코드 짜기 </a:t>
            </a:r>
            <a:r>
              <a:rPr lang="en-US" sz="2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+ </a:t>
            </a:r>
            <a:r>
              <a:rPr lang="ko-KR" sz="2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시뮬레이션 가능</a:t>
            </a:r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https://wokwi.com/projects/340487179438391891</a:t>
            </a:r>
            <a:endParaRPr lang="en-US" sz="2000" b="0" strike="noStrike" spc="-1">
              <a:solidFill>
                <a:srgbClr val="000000"/>
              </a:solidFill>
              <a:latin typeface="Pretendard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US" sz="2000" b="0" strike="noStrike" spc="-1">
              <a:solidFill>
                <a:srgbClr val="000000"/>
              </a:solidFill>
              <a:latin typeface="Pretendard"/>
            </a:endParaRPr>
          </a:p>
        </p:txBody>
      </p:sp>
      <p:pic>
        <p:nvPicPr>
          <p:cNvPr id="692" name="그림 3"/>
          <p:cNvPicPr/>
          <p:nvPr/>
        </p:nvPicPr>
        <p:blipFill>
          <a:blip r:embed="rId2"/>
          <a:stretch/>
        </p:blipFill>
        <p:spPr>
          <a:xfrm>
            <a:off x="743400" y="2484720"/>
            <a:ext cx="3943440" cy="3638520"/>
          </a:xfrm>
          <a:prstGeom prst="rect">
            <a:avLst/>
          </a:prstGeom>
          <a:ln>
            <a:noFill/>
          </a:ln>
        </p:spPr>
      </p:pic>
      <p:pic>
        <p:nvPicPr>
          <p:cNvPr id="693" name="그림 2"/>
          <p:cNvPicPr/>
          <p:nvPr/>
        </p:nvPicPr>
        <p:blipFill>
          <a:blip r:embed="rId3"/>
          <a:stretch/>
        </p:blipFill>
        <p:spPr>
          <a:xfrm>
            <a:off x="5019120" y="2976120"/>
            <a:ext cx="6428880" cy="24285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TextShape 1"/>
          <p:cNvSpPr txBox="1"/>
          <p:nvPr/>
        </p:nvSpPr>
        <p:spPr>
          <a:xfrm>
            <a:off x="263520" y="198720"/>
            <a:ext cx="10324800" cy="1090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Pretendard ExtraBold"/>
                <a:ea typeface="Pretendard ExtraBold"/>
              </a:rPr>
              <a:t>LAB 03_ADC_</a:t>
            </a:r>
            <a:r>
              <a:rPr lang="ko-KR" sz="4400" b="0" strike="noStrike" spc="-1">
                <a:solidFill>
                  <a:srgbClr val="000000"/>
                </a:solidFill>
                <a:latin typeface="Pretendard ExtraBold"/>
                <a:ea typeface="Pretendard ExtraBold"/>
              </a:rPr>
              <a:t>구현 </a:t>
            </a:r>
            <a:endParaRPr lang="en-US" sz="44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695" name="TextShape 2"/>
          <p:cNvSpPr txBox="1"/>
          <p:nvPr/>
        </p:nvSpPr>
        <p:spPr>
          <a:xfrm>
            <a:off x="601560" y="1452960"/>
            <a:ext cx="7945560" cy="32310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1. ADC (Register)</a:t>
            </a:r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https://wokwi.com/projects/340488518594724434</a:t>
            </a:r>
            <a:endParaRPr lang="en-US" sz="2400" b="0" strike="noStrike" spc="-1">
              <a:solidFill>
                <a:srgbClr val="000000"/>
              </a:solidFill>
              <a:latin typeface="Pretendard"/>
            </a:endParaRPr>
          </a:p>
          <a:p>
            <a:pPr marL="2286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Pretendard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Pretendard"/>
            </a:endParaRPr>
          </a:p>
        </p:txBody>
      </p:sp>
      <p:pic>
        <p:nvPicPr>
          <p:cNvPr id="696" name="그림 6"/>
          <p:cNvPicPr/>
          <p:nvPr/>
        </p:nvPicPr>
        <p:blipFill>
          <a:blip r:embed="rId2"/>
          <a:stretch/>
        </p:blipFill>
        <p:spPr>
          <a:xfrm>
            <a:off x="5258880" y="2279880"/>
            <a:ext cx="6475680" cy="4379040"/>
          </a:xfrm>
          <a:prstGeom prst="rect">
            <a:avLst/>
          </a:prstGeom>
          <a:ln>
            <a:noFill/>
          </a:ln>
        </p:spPr>
      </p:pic>
      <p:pic>
        <p:nvPicPr>
          <p:cNvPr id="697" name="그림 3"/>
          <p:cNvPicPr/>
          <p:nvPr/>
        </p:nvPicPr>
        <p:blipFill>
          <a:blip r:embed="rId3"/>
          <a:stretch/>
        </p:blipFill>
        <p:spPr>
          <a:xfrm>
            <a:off x="457200" y="2424960"/>
            <a:ext cx="4479480" cy="408852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TextShape 1"/>
          <p:cNvSpPr txBox="1"/>
          <p:nvPr/>
        </p:nvSpPr>
        <p:spPr>
          <a:xfrm>
            <a:off x="263520" y="198720"/>
            <a:ext cx="10324800" cy="1090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Pretendard ExtraBold"/>
                <a:ea typeface="Pretendard ExtraBold"/>
              </a:rPr>
              <a:t>LAB 03_ADC_</a:t>
            </a:r>
            <a:r>
              <a:rPr lang="ko-KR" sz="4400" b="0" strike="noStrike" spc="-1">
                <a:solidFill>
                  <a:srgbClr val="000000"/>
                </a:solidFill>
                <a:latin typeface="Pretendard ExtraBold"/>
                <a:ea typeface="Pretendard ExtraBold"/>
              </a:rPr>
              <a:t>응용</a:t>
            </a:r>
            <a:endParaRPr lang="en-US" sz="4400" b="0" strike="noStrike" spc="-1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699" name="TextShape 2"/>
          <p:cNvSpPr txBox="1"/>
          <p:nvPr/>
        </p:nvSpPr>
        <p:spPr>
          <a:xfrm>
            <a:off x="601560" y="1452960"/>
            <a:ext cx="7945560" cy="32310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2. ADC Quiz (Register)</a:t>
            </a:r>
            <a:endParaRPr lang="en-US" sz="2800" b="0" strike="noStrike" spc="-1">
              <a:solidFill>
                <a:srgbClr val="000000"/>
              </a:solidFill>
              <a:latin typeface="Pretendard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Pretendard"/>
                <a:ea typeface="Pretendard"/>
              </a:rPr>
              <a:t>https://wokwi.com/projects/341055057285874258</a:t>
            </a:r>
            <a:endParaRPr lang="en-US" sz="2400" b="0" strike="noStrike" spc="-1">
              <a:solidFill>
                <a:srgbClr val="000000"/>
              </a:solidFill>
              <a:latin typeface="Pretendard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Pretendard"/>
            </a:endParaRPr>
          </a:p>
        </p:txBody>
      </p:sp>
      <p:pic>
        <p:nvPicPr>
          <p:cNvPr id="700" name="Picture 1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</p:blipFill>
        <p:spPr>
          <a:xfrm>
            <a:off x="817560" y="2361960"/>
            <a:ext cx="3962160" cy="4158000"/>
          </a:xfrm>
          <a:prstGeom prst="rect">
            <a:avLst/>
          </a:prstGeom>
          <a:ln>
            <a:noFill/>
          </a:ln>
        </p:spPr>
      </p:pic>
      <p:pic>
        <p:nvPicPr>
          <p:cNvPr id="701" name="그림 4"/>
          <p:cNvPicPr/>
          <p:nvPr/>
        </p:nvPicPr>
        <p:blipFill>
          <a:blip r:embed="rId5"/>
          <a:stretch/>
        </p:blipFill>
        <p:spPr>
          <a:xfrm>
            <a:off x="5650560" y="2296440"/>
            <a:ext cx="5192640" cy="42890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6" dur="12767" fill="hold"/>
                                        <p:tgtEl>
                                          <p:spTgt spid="7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>
              <p:cTn id="7" restart="whenNotActive" fill="hold" nodeType="interactiveSeq">
                <p:stCondLst>
                  <p:cond evt="onClick" delay="0">
                    <p:tgtEl>
                      <p:spTgt spid="700"/>
                    </p:tgtEl>
                  </p:cond>
                </p:stCondLst>
                <p:childTnLst>
                  <p:par>
                    <p:cTn id="8" fill="hold">
                      <p:stCondLst>
                        <p:cond evt="onClick" delay="0">
                          <p:tgtEl>
                            <p:spTgt spid="700"/>
                          </p:tgtEl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173C9"/>
      </a:accent1>
      <a:accent2>
        <a:srgbClr val="70558E"/>
      </a:accent2>
      <a:accent3>
        <a:srgbClr val="DF94C2"/>
      </a:accent3>
      <a:accent4>
        <a:srgbClr val="8398D1"/>
      </a:accent4>
      <a:accent5>
        <a:srgbClr val="FFBDC1"/>
      </a:accent5>
      <a:accent6>
        <a:srgbClr val="141060"/>
      </a:accent6>
      <a:hlink>
        <a:srgbClr val="262626"/>
      </a:hlink>
      <a:folHlink>
        <a:srgbClr val="26262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173C9"/>
      </a:accent1>
      <a:accent2>
        <a:srgbClr val="70558E"/>
      </a:accent2>
      <a:accent3>
        <a:srgbClr val="DF94C2"/>
      </a:accent3>
      <a:accent4>
        <a:srgbClr val="8398D1"/>
      </a:accent4>
      <a:accent5>
        <a:srgbClr val="FFBDC1"/>
      </a:accent5>
      <a:accent6>
        <a:srgbClr val="141060"/>
      </a:accent6>
      <a:hlink>
        <a:srgbClr val="262626"/>
      </a:hlink>
      <a:folHlink>
        <a:srgbClr val="26262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173C9"/>
      </a:accent1>
      <a:accent2>
        <a:srgbClr val="70558E"/>
      </a:accent2>
      <a:accent3>
        <a:srgbClr val="DF94C2"/>
      </a:accent3>
      <a:accent4>
        <a:srgbClr val="8398D1"/>
      </a:accent4>
      <a:accent5>
        <a:srgbClr val="FFBDC1"/>
      </a:accent5>
      <a:accent6>
        <a:srgbClr val="141060"/>
      </a:accent6>
      <a:hlink>
        <a:srgbClr val="262626"/>
      </a:hlink>
      <a:folHlink>
        <a:srgbClr val="26262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173C9"/>
      </a:accent1>
      <a:accent2>
        <a:srgbClr val="70558E"/>
      </a:accent2>
      <a:accent3>
        <a:srgbClr val="DF94C2"/>
      </a:accent3>
      <a:accent4>
        <a:srgbClr val="8398D1"/>
      </a:accent4>
      <a:accent5>
        <a:srgbClr val="FFBDC1"/>
      </a:accent5>
      <a:accent6>
        <a:srgbClr val="141060"/>
      </a:accent6>
      <a:hlink>
        <a:srgbClr val="262626"/>
      </a:hlink>
      <a:folHlink>
        <a:srgbClr val="26262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173C9"/>
      </a:accent1>
      <a:accent2>
        <a:srgbClr val="70558E"/>
      </a:accent2>
      <a:accent3>
        <a:srgbClr val="DF94C2"/>
      </a:accent3>
      <a:accent4>
        <a:srgbClr val="8398D1"/>
      </a:accent4>
      <a:accent5>
        <a:srgbClr val="FFBDC1"/>
      </a:accent5>
      <a:accent6>
        <a:srgbClr val="141060"/>
      </a:accent6>
      <a:hlink>
        <a:srgbClr val="262626"/>
      </a:hlink>
      <a:folHlink>
        <a:srgbClr val="26262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1918</TotalTime>
  <Words>6344</Words>
  <Application>Microsoft Office PowerPoint</Application>
  <PresentationFormat>와이드스크린</PresentationFormat>
  <Paragraphs>1751</Paragraphs>
  <Slides>389</Slides>
  <Notes>8</Notes>
  <HiddenSlides>0</HiddenSlides>
  <MMClips>5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389</vt:i4>
      </vt:variant>
    </vt:vector>
  </HeadingPairs>
  <TitlesOfParts>
    <vt:vector size="408" baseType="lpstr">
      <vt:lpstr>Apple SD Gothic Neo</vt:lpstr>
      <vt:lpstr>-apple-system</vt:lpstr>
      <vt:lpstr>DejaVu Sans</vt:lpstr>
      <vt:lpstr>Malgun Gothic Semilight</vt:lpstr>
      <vt:lpstr>noto</vt:lpstr>
      <vt:lpstr>Pretendard</vt:lpstr>
      <vt:lpstr>Pretendard ExtraBold</vt:lpstr>
      <vt:lpstr>StarSymbol</vt:lpstr>
      <vt:lpstr>맑은 고딕</vt:lpstr>
      <vt:lpstr>Arial</vt:lpstr>
      <vt:lpstr>Cambria Math</vt:lpstr>
      <vt:lpstr>Consolas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Yu Saebyeol</dc:creator>
  <dc:description/>
  <cp:lastModifiedBy>SEP사업단 16</cp:lastModifiedBy>
  <cp:revision>130</cp:revision>
  <dcterms:created xsi:type="dcterms:W3CDTF">2021-12-10T03:55:27Z</dcterms:created>
  <dcterms:modified xsi:type="dcterms:W3CDTF">2022-10-08T12:41:50Z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5</vt:i4>
  </property>
  <property fmtid="{D5CDD505-2E9C-101B-9397-08002B2CF9AE}" pid="7" name="Notes">
    <vt:i4>8</vt:i4>
  </property>
  <property fmtid="{D5CDD505-2E9C-101B-9397-08002B2CF9AE}" pid="8" name="PresentationFormat">
    <vt:lpwstr>와이드스크린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392</vt:i4>
  </property>
</Properties>
</file>